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1" r:id="rId3"/>
    <p:sldId id="262" r:id="rId4"/>
    <p:sldId id="257" r:id="rId5"/>
    <p:sldId id="265" r:id="rId6"/>
    <p:sldId id="259" r:id="rId7"/>
    <p:sldId id="266" r:id="rId8"/>
    <p:sldId id="263" r:id="rId9"/>
    <p:sldId id="267" r:id="rId10"/>
    <p:sldId id="268" r:id="rId11"/>
    <p:sldId id="269" r:id="rId12"/>
    <p:sldId id="271" r:id="rId13"/>
    <p:sldId id="272" r:id="rId14"/>
    <p:sldId id="273" r:id="rId15"/>
    <p:sldId id="274" r:id="rId16"/>
    <p:sldId id="275" r:id="rId17"/>
    <p:sldId id="276" r:id="rId18"/>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77"/>
    <p:restoredTop sz="94674"/>
  </p:normalViewPr>
  <p:slideViewPr>
    <p:cSldViewPr snapToGrid="0" snapToObjects="1">
      <p:cViewPr varScale="1">
        <p:scale>
          <a:sx n="77" d="100"/>
          <a:sy n="77" d="100"/>
        </p:scale>
        <p:origin x="14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13T11:57:52.17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0,'6'0,"7"0,6 6,12 11,11 10,9 10,2 5,8 6,-7 1,0-3,-5-4,-6-3,-3-4,-4-1,-3-1,-1-2,0-5,-7-7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11/28/2021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telosanalytics.co.uk/post/contact-drivers-v-contact-outcom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8000">
              <a:schemeClr val="accent6">
                <a:lumMod val="20000"/>
                <a:lumOff val="80000"/>
              </a:schemeClr>
            </a:gs>
            <a:gs pos="40000">
              <a:schemeClr val="accent1">
                <a:lumMod val="20000"/>
                <a:lumOff val="80000"/>
              </a:schemeClr>
            </a:gs>
            <a:gs pos="16000">
              <a:schemeClr val="bg1"/>
            </a:gs>
            <a:gs pos="0">
              <a:schemeClr val="accent1">
                <a:lumMod val="5000"/>
                <a:lumOff val="95000"/>
              </a:schemeClr>
            </a:gs>
            <a:gs pos="39000">
              <a:schemeClr val="bg1"/>
            </a:gs>
            <a:gs pos="56000">
              <a:schemeClr val="accent6">
                <a:lumMod val="60000"/>
                <a:lumOff val="40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18952"/>
          </a:xfrm>
          <a:prstGeom prst="rect">
            <a:avLst/>
          </a:prstGeom>
          <a:gradFill>
            <a:gsLst>
              <a:gs pos="79000">
                <a:schemeClr val="accent6">
                  <a:lumMod val="20000"/>
                  <a:lumOff val="80000"/>
                </a:schemeClr>
              </a:gs>
              <a:gs pos="40000">
                <a:schemeClr val="accent1">
                  <a:lumMod val="20000"/>
                  <a:lumOff val="80000"/>
                </a:schemeClr>
              </a:gs>
              <a:gs pos="16000">
                <a:schemeClr val="bg1"/>
              </a:gs>
              <a:gs pos="0">
                <a:schemeClr val="accent1">
                  <a:lumMod val="5000"/>
                  <a:lumOff val="95000"/>
                </a:schemeClr>
              </a:gs>
              <a:gs pos="39000">
                <a:schemeClr val="bg1"/>
              </a:gs>
              <a:gs pos="83000">
                <a:schemeClr val="accent6">
                  <a:lumMod val="60000"/>
                  <a:lumOff val="40000"/>
                </a:schemeClr>
              </a:gs>
              <a:gs pos="100000">
                <a:schemeClr val="accent6">
                  <a:lumMod val="20000"/>
                  <a:lumOff val="80000"/>
                </a:schemeClr>
              </a:gs>
            </a:gsLst>
            <a:lin ang="5400000" scaled="1"/>
          </a:gradFill>
        </p:spPr>
      </p:pic>
      <p:pic>
        <p:nvPicPr>
          <p:cNvPr id="5" name="Picture 4">
            <a:extLst>
              <a:ext uri="{FF2B5EF4-FFF2-40B4-BE49-F238E27FC236}">
                <a16:creationId xmlns:a16="http://schemas.microsoft.com/office/drawing/2014/main" id="{0D4C2D94-35D4-4842-BAC8-8F33A1998786}"/>
              </a:ext>
            </a:extLst>
          </p:cNvPr>
          <p:cNvPicPr>
            <a:picLocks noChangeAspect="1"/>
          </p:cNvPicPr>
          <p:nvPr/>
        </p:nvPicPr>
        <p:blipFill>
          <a:blip r:embed="rId4"/>
          <a:stretch>
            <a:fillRect/>
          </a:stretch>
        </p:blipFill>
        <p:spPr>
          <a:xfrm>
            <a:off x="1" y="0"/>
            <a:ext cx="2847371" cy="921167"/>
          </a:xfrm>
          <a:prstGeom prst="rect">
            <a:avLst/>
          </a:prstGeom>
          <a:ln>
            <a:noFill/>
          </a:ln>
          <a:effectLst>
            <a:softEdge rad="112500"/>
          </a:effectLst>
        </p:spPr>
      </p:pic>
      <p:sp>
        <p:nvSpPr>
          <p:cNvPr id="12" name="Title 1"/>
          <p:cNvSpPr txBox="1">
            <a:spLocks/>
          </p:cNvSpPr>
          <p:nvPr/>
        </p:nvSpPr>
        <p:spPr>
          <a:xfrm>
            <a:off x="0" y="2171922"/>
            <a:ext cx="6314017" cy="6000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algn="l"/>
            <a:r>
              <a:rPr lang="en-US" dirty="0">
                <a:solidFill>
                  <a:schemeClr val="tx2"/>
                </a:solidFill>
                <a:latin typeface="+mn-lt"/>
                <a:ea typeface="Cambria Math" panose="02040503050406030204" pitchFamily="18" charset="0"/>
                <a:cs typeface="Dubai" panose="020B0503030403030204" pitchFamily="34" charset="-78"/>
              </a:rPr>
              <a:t>Performance Benchmarking</a:t>
            </a:r>
          </a:p>
        </p:txBody>
      </p:sp>
    </p:spTree>
    <p:extLst>
      <p:ext uri="{BB962C8B-B14F-4D97-AF65-F5344CB8AC3E}">
        <p14:creationId xmlns:p14="http://schemas.microsoft.com/office/powerpoint/2010/main" val="763072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42122-F251-41F6-9945-A6916128268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7E6DE82-A7E6-4843-8FBA-5BFE90089C8C}"/>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3901683C-D533-4DCB-9891-753CD663C2B1}"/>
              </a:ext>
            </a:extLst>
          </p:cNvPr>
          <p:cNvSpPr>
            <a:spLocks noGrp="1"/>
          </p:cNvSpPr>
          <p:nvPr>
            <p:ph type="body" sz="half" idx="2"/>
          </p:nvPr>
        </p:nvSpPr>
        <p:spPr/>
        <p:txBody>
          <a:bodyPr/>
          <a:lstStyle/>
          <a:p>
            <a:endParaRPr lang="en-GB"/>
          </a:p>
        </p:txBody>
      </p:sp>
      <p:pic>
        <p:nvPicPr>
          <p:cNvPr id="5" name="Picture">
            <a:extLst>
              <a:ext uri="{FF2B5EF4-FFF2-40B4-BE49-F238E27FC236}">
                <a16:creationId xmlns:a16="http://schemas.microsoft.com/office/drawing/2014/main" id="{93FE5C22-91AA-4E04-9CE0-C2089F331318}"/>
              </a:ext>
            </a:extLst>
          </p:cNvPr>
          <p:cNvPicPr>
            <a:picLocks noChangeAspect="1"/>
          </p:cNvPicPr>
          <p:nvPr/>
        </p:nvPicPr>
        <p:blipFill>
          <a:blip r:embed="rId2"/>
          <a:stretch>
            <a:fillRect/>
          </a:stretch>
        </p:blipFill>
        <p:spPr>
          <a:xfrm>
            <a:off x="85725" y="0"/>
            <a:ext cx="12020550" cy="6858000"/>
          </a:xfrm>
          <a:prstGeom prst="rect">
            <a:avLst/>
          </a:prstGeom>
          <a:noFill/>
        </p:spPr>
      </p:pic>
      <p:sp>
        <p:nvSpPr>
          <p:cNvPr id="6" name="TextBox 5">
            <a:extLst>
              <a:ext uri="{FF2B5EF4-FFF2-40B4-BE49-F238E27FC236}">
                <a16:creationId xmlns:a16="http://schemas.microsoft.com/office/drawing/2014/main" id="{BAD3ED82-44EC-4491-A042-C8C8A358BAAA}"/>
              </a:ext>
            </a:extLst>
          </p:cNvPr>
          <p:cNvSpPr txBox="1"/>
          <p:nvPr/>
        </p:nvSpPr>
        <p:spPr>
          <a:xfrm>
            <a:off x="0" y="4827717"/>
            <a:ext cx="3650848" cy="1938992"/>
          </a:xfrm>
          <a:prstGeom prst="rect">
            <a:avLst/>
          </a:prstGeom>
          <a:solidFill>
            <a:schemeClr val="accent1">
              <a:lumMod val="20000"/>
              <a:lumOff val="80000"/>
            </a:schemeClr>
          </a:solidFill>
          <a:ln>
            <a:solidFill>
              <a:schemeClr val="tx1"/>
            </a:solidFill>
          </a:ln>
        </p:spPr>
        <p:txBody>
          <a:bodyPr wrap="square" rtlCol="0">
            <a:spAutoFit/>
          </a:bodyPr>
          <a:lstStyle/>
          <a:p>
            <a:r>
              <a:rPr lang="en-GB" sz="1200" dirty="0"/>
              <a:t>The bottom visualisation has been drilled on the ID “DB”. We see their ranks for all the tasks they have completed. The rank for “Web Chat” is interesting, they are ranked number 1 on time i.e. the quickest and number 7 on for steps. We can see from the slicer that only 7 people have completed the ”Web Chat” task, which means that DB has the highest number of steps. They are quickest on time but with the most steps. With real data this would certainly be something interesting to investigate.</a:t>
            </a:r>
          </a:p>
        </p:txBody>
      </p:sp>
    </p:spTree>
    <p:extLst>
      <p:ext uri="{BB962C8B-B14F-4D97-AF65-F5344CB8AC3E}">
        <p14:creationId xmlns:p14="http://schemas.microsoft.com/office/powerpoint/2010/main" val="129437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2" y="0"/>
            <a:ext cx="12192000" cy="6918952"/>
          </a:xfrm>
          <a:prstGeom prst="rect">
            <a:avLst/>
          </a:prstGeom>
          <a:gradFill>
            <a:gsLst>
              <a:gs pos="79000">
                <a:schemeClr val="accent6">
                  <a:lumMod val="20000"/>
                  <a:lumOff val="80000"/>
                </a:schemeClr>
              </a:gs>
              <a:gs pos="40000">
                <a:schemeClr val="accent1">
                  <a:lumMod val="20000"/>
                  <a:lumOff val="80000"/>
                </a:schemeClr>
              </a:gs>
              <a:gs pos="16000">
                <a:schemeClr val="bg1"/>
              </a:gs>
              <a:gs pos="0">
                <a:schemeClr val="accent1">
                  <a:lumMod val="5000"/>
                  <a:lumOff val="95000"/>
                </a:schemeClr>
              </a:gs>
              <a:gs pos="39000">
                <a:schemeClr val="bg1"/>
              </a:gs>
              <a:gs pos="83000">
                <a:schemeClr val="accent6">
                  <a:lumMod val="60000"/>
                  <a:lumOff val="40000"/>
                </a:schemeClr>
              </a:gs>
              <a:gs pos="100000">
                <a:schemeClr val="accent6">
                  <a:lumMod val="20000"/>
                  <a:lumOff val="80000"/>
                </a:schemeClr>
              </a:gs>
            </a:gsLst>
            <a:lin ang="5400000" scaled="1"/>
          </a:gradFill>
        </p:spPr>
      </p:pic>
      <p:pic>
        <p:nvPicPr>
          <p:cNvPr id="5" name="Picture 4">
            <a:extLst>
              <a:ext uri="{FF2B5EF4-FFF2-40B4-BE49-F238E27FC236}">
                <a16:creationId xmlns:a16="http://schemas.microsoft.com/office/drawing/2014/main" id="{0D4C2D94-35D4-4842-BAC8-8F33A1998786}"/>
              </a:ext>
            </a:extLst>
          </p:cNvPr>
          <p:cNvPicPr>
            <a:picLocks noChangeAspect="1"/>
          </p:cNvPicPr>
          <p:nvPr/>
        </p:nvPicPr>
        <p:blipFill>
          <a:blip r:embed="rId3"/>
          <a:stretch>
            <a:fillRect/>
          </a:stretch>
        </p:blipFill>
        <p:spPr>
          <a:xfrm>
            <a:off x="1" y="0"/>
            <a:ext cx="2847371" cy="921167"/>
          </a:xfrm>
          <a:prstGeom prst="rect">
            <a:avLst/>
          </a:prstGeom>
          <a:ln>
            <a:noFill/>
          </a:ln>
          <a:effectLst>
            <a:softEdge rad="112500"/>
          </a:effectLst>
        </p:spPr>
      </p:pic>
      <p:sp>
        <p:nvSpPr>
          <p:cNvPr id="12" name="Title 1"/>
          <p:cNvSpPr txBox="1">
            <a:spLocks/>
          </p:cNvSpPr>
          <p:nvPr/>
        </p:nvSpPr>
        <p:spPr>
          <a:xfrm>
            <a:off x="0" y="2171922"/>
            <a:ext cx="6314017" cy="6000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algn="l"/>
            <a:r>
              <a:rPr lang="en-US" dirty="0">
                <a:solidFill>
                  <a:schemeClr val="tx2"/>
                </a:solidFill>
                <a:latin typeface="+mn-lt"/>
                <a:ea typeface="Cambria Math" panose="02040503050406030204" pitchFamily="18" charset="0"/>
                <a:cs typeface="Dubai" panose="020B0503030403030204" pitchFamily="34" charset="-78"/>
              </a:rPr>
              <a:t>Performance Analysis:</a:t>
            </a:r>
          </a:p>
        </p:txBody>
      </p:sp>
      <p:sp>
        <p:nvSpPr>
          <p:cNvPr id="6" name="Title 1">
            <a:extLst>
              <a:ext uri="{FF2B5EF4-FFF2-40B4-BE49-F238E27FC236}">
                <a16:creationId xmlns:a16="http://schemas.microsoft.com/office/drawing/2014/main" id="{0B115B94-F273-44C2-B62A-66DB387AFF6F}"/>
              </a:ext>
            </a:extLst>
          </p:cNvPr>
          <p:cNvSpPr txBox="1">
            <a:spLocks/>
          </p:cNvSpPr>
          <p:nvPr/>
        </p:nvSpPr>
        <p:spPr>
          <a:xfrm>
            <a:off x="31842" y="2828925"/>
            <a:ext cx="7352806" cy="19282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algn="l"/>
            <a:endParaRPr lang="en-US" dirty="0">
              <a:solidFill>
                <a:schemeClr val="tx2"/>
              </a:solidFill>
              <a:latin typeface="High Tower Text" panose="02040502050506030303" pitchFamily="18" charset="0"/>
              <a:ea typeface="Cambria Math" panose="02040503050406030204" pitchFamily="18" charset="0"/>
              <a:cs typeface="Dubai" panose="020B0503030403030204" pitchFamily="34" charset="-78"/>
            </a:endParaRPr>
          </a:p>
        </p:txBody>
      </p:sp>
      <p:sp>
        <p:nvSpPr>
          <p:cNvPr id="2" name="TextBox 1">
            <a:extLst>
              <a:ext uri="{FF2B5EF4-FFF2-40B4-BE49-F238E27FC236}">
                <a16:creationId xmlns:a16="http://schemas.microsoft.com/office/drawing/2014/main" id="{4FCA79CE-1959-4A56-BD2B-D6982379EDDF}"/>
              </a:ext>
            </a:extLst>
          </p:cNvPr>
          <p:cNvSpPr txBox="1"/>
          <p:nvPr/>
        </p:nvSpPr>
        <p:spPr>
          <a:xfrm>
            <a:off x="127322" y="3148312"/>
            <a:ext cx="11933498" cy="3970318"/>
          </a:xfrm>
          <a:prstGeom prst="rect">
            <a:avLst/>
          </a:prstGeom>
          <a:noFill/>
        </p:spPr>
        <p:txBody>
          <a:bodyPr wrap="square" rtlCol="0">
            <a:spAutoFit/>
          </a:bodyPr>
          <a:lstStyle/>
          <a:p>
            <a:r>
              <a:rPr lang="en-GB" sz="1400" dirty="0">
                <a:solidFill>
                  <a:schemeClr val="tx2"/>
                </a:solidFill>
              </a:rPr>
              <a:t>The following slides shows an Example of Performance Analysis that can be produced by Telos Analytics to augment a Time &amp; Motion study. All data in this example is illustrative and not based on real individuals or tasks.</a:t>
            </a:r>
          </a:p>
          <a:p>
            <a:endParaRPr lang="en-GB" sz="1400" dirty="0">
              <a:solidFill>
                <a:schemeClr val="tx2"/>
              </a:solidFill>
            </a:endParaRPr>
          </a:p>
          <a:p>
            <a:r>
              <a:rPr lang="en-GB" sz="1400" dirty="0">
                <a:solidFill>
                  <a:schemeClr val="tx2"/>
                </a:solidFill>
              </a:rPr>
              <a:t>Report includes:</a:t>
            </a:r>
          </a:p>
          <a:p>
            <a:pPr marL="800100" lvl="1" indent="-342900">
              <a:buFont typeface="+mj-lt"/>
              <a:buAutoNum type="arabicPeriod"/>
            </a:pPr>
            <a:r>
              <a:rPr lang="en-GB" sz="1400" dirty="0">
                <a:solidFill>
                  <a:schemeClr val="tx2"/>
                </a:solidFill>
              </a:rPr>
              <a:t>Department Performance – Showing completed hours and % to target for all individuals</a:t>
            </a:r>
          </a:p>
          <a:p>
            <a:pPr marL="800100" lvl="1" indent="-342900">
              <a:buFont typeface="+mj-lt"/>
              <a:buAutoNum type="arabicPeriod"/>
            </a:pPr>
            <a:r>
              <a:rPr lang="en-GB" sz="1400" dirty="0">
                <a:solidFill>
                  <a:schemeClr val="tx2"/>
                </a:solidFill>
              </a:rPr>
              <a:t>Team and ID Slicer </a:t>
            </a:r>
          </a:p>
          <a:p>
            <a:pPr marL="800100" lvl="1" indent="-342900">
              <a:buFont typeface="+mj-lt"/>
              <a:buAutoNum type="arabicPeriod"/>
            </a:pPr>
            <a:r>
              <a:rPr lang="en-GB" sz="1400" dirty="0">
                <a:solidFill>
                  <a:schemeClr val="tx2"/>
                </a:solidFill>
              </a:rPr>
              <a:t>Bar charts showing team totals, team average hours complete, average hours by gender</a:t>
            </a:r>
          </a:p>
          <a:p>
            <a:pPr marL="800100" lvl="1" indent="-342900">
              <a:buFont typeface="+mj-lt"/>
              <a:buAutoNum type="arabicPeriod"/>
            </a:pPr>
            <a:r>
              <a:rPr lang="en-GB" sz="1400" dirty="0">
                <a:solidFill>
                  <a:schemeClr val="tx2"/>
                </a:solidFill>
              </a:rPr>
              <a:t>Line and clustered column chart showing hours complete for each task versus hours expected for each task. The line shows percent complete versus expected.</a:t>
            </a:r>
          </a:p>
          <a:p>
            <a:pPr marL="800100" lvl="1" indent="-342900">
              <a:buFont typeface="+mj-lt"/>
              <a:buAutoNum type="arabicPeriod"/>
            </a:pPr>
            <a:r>
              <a:rPr lang="en-GB" sz="1400" dirty="0">
                <a:solidFill>
                  <a:schemeClr val="tx2"/>
                </a:solidFill>
              </a:rPr>
              <a:t>Pie Chart showing % of work complete by gender</a:t>
            </a:r>
          </a:p>
          <a:p>
            <a:pPr marL="800100" lvl="1" indent="-342900">
              <a:buFont typeface="+mj-lt"/>
              <a:buAutoNum type="arabicPeriod"/>
            </a:pPr>
            <a:r>
              <a:rPr lang="en-GB" sz="1400" dirty="0">
                <a:solidFill>
                  <a:schemeClr val="tx2"/>
                </a:solidFill>
              </a:rPr>
              <a:t>Card showing average hours</a:t>
            </a:r>
          </a:p>
          <a:p>
            <a:pPr marL="800100" lvl="1" indent="-342900">
              <a:buFont typeface="+mj-lt"/>
              <a:buAutoNum type="arabicPeriod"/>
            </a:pPr>
            <a:r>
              <a:rPr lang="en-GB" sz="1400" dirty="0">
                <a:solidFill>
                  <a:schemeClr val="tx2"/>
                </a:solidFill>
              </a:rPr>
              <a:t>Card showing % to target</a:t>
            </a:r>
          </a:p>
          <a:p>
            <a:pPr lvl="1"/>
            <a:endParaRPr lang="en-GB" sz="1400" dirty="0">
              <a:solidFill>
                <a:schemeClr val="tx2"/>
              </a:solidFill>
            </a:endParaRPr>
          </a:p>
          <a:p>
            <a:r>
              <a:rPr lang="en-GB" sz="1400" dirty="0">
                <a:solidFill>
                  <a:schemeClr val="tx2"/>
                </a:solidFill>
              </a:rPr>
              <a:t>The colours on the charts are dynamic,  above target is green, above 90% yellow and below 90% red.</a:t>
            </a:r>
          </a:p>
          <a:p>
            <a:endParaRPr lang="en-GB" sz="1400" dirty="0">
              <a:solidFill>
                <a:schemeClr val="tx2"/>
              </a:solidFill>
            </a:endParaRPr>
          </a:p>
          <a:p>
            <a:r>
              <a:rPr lang="en-GB" sz="1400" dirty="0">
                <a:solidFill>
                  <a:schemeClr val="tx2"/>
                </a:solidFill>
              </a:rPr>
              <a:t>The first slide shows the report unfiltered. Then the second and third slides show the difference between selecting a team on the report and selecting a team by the slicer</a:t>
            </a:r>
          </a:p>
          <a:p>
            <a:pPr marL="800100" lvl="1" indent="-342900">
              <a:buFont typeface="+mj-lt"/>
              <a:buAutoNum type="arabicPeriod"/>
            </a:pPr>
            <a:endParaRPr lang="en-GB" sz="1400" dirty="0">
              <a:solidFill>
                <a:schemeClr val="tx2"/>
              </a:solidFill>
            </a:endParaRPr>
          </a:p>
        </p:txBody>
      </p:sp>
    </p:spTree>
    <p:extLst>
      <p:ext uri="{BB962C8B-B14F-4D97-AF65-F5344CB8AC3E}">
        <p14:creationId xmlns:p14="http://schemas.microsoft.com/office/powerpoint/2010/main" val="1746946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cNvPicPr>
            <a:picLocks noChangeAspect="1"/>
          </p:cNvPicPr>
          <p:nvPr/>
        </p:nvPicPr>
        <p:blipFill>
          <a:blip r:embed="rId2"/>
          <a:stretch>
            <a:fillRect/>
          </a:stretch>
        </p:blipFill>
        <p:spPr>
          <a:xfrm>
            <a:off x="0" y="0"/>
            <a:ext cx="12192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1400-26BB-46F0-B171-98C484BFE4F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CC8DD42-25C6-4BF9-93DA-DACBA2080A5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A4A2928-CBD8-4312-B348-A12114DBFB8A}"/>
              </a:ext>
            </a:extLst>
          </p:cNvPr>
          <p:cNvSpPr>
            <a:spLocks noGrp="1"/>
          </p:cNvSpPr>
          <p:nvPr>
            <p:ph type="body" sz="half" idx="2"/>
          </p:nvPr>
        </p:nvSpPr>
        <p:spPr/>
        <p:txBody>
          <a:bodyPr/>
          <a:lstStyle/>
          <a:p>
            <a:endParaRPr lang="en-GB"/>
          </a:p>
        </p:txBody>
      </p:sp>
      <p:pic>
        <p:nvPicPr>
          <p:cNvPr id="5" name="Picture">
            <a:extLst>
              <a:ext uri="{FF2B5EF4-FFF2-40B4-BE49-F238E27FC236}">
                <a16:creationId xmlns:a16="http://schemas.microsoft.com/office/drawing/2014/main" id="{05B3006F-3128-49F8-B0C9-A421AD1C23EF}"/>
              </a:ext>
            </a:extLst>
          </p:cNvPr>
          <p:cNvPicPr>
            <a:picLocks noChangeAspect="1"/>
          </p:cNvPicPr>
          <p:nvPr/>
        </p:nvPicPr>
        <p:blipFill>
          <a:blip r:embed="rId2"/>
          <a:stretch>
            <a:fillRect/>
          </a:stretch>
        </p:blipFill>
        <p:spPr>
          <a:xfrm>
            <a:off x="0" y="0"/>
            <a:ext cx="12192000" cy="6858000"/>
          </a:xfrm>
          <a:prstGeom prst="rect">
            <a:avLst/>
          </a:prstGeom>
          <a:noFill/>
        </p:spPr>
      </p:pic>
      <p:sp>
        <p:nvSpPr>
          <p:cNvPr id="6" name="TextBox 5">
            <a:extLst>
              <a:ext uri="{FF2B5EF4-FFF2-40B4-BE49-F238E27FC236}">
                <a16:creationId xmlns:a16="http://schemas.microsoft.com/office/drawing/2014/main" id="{FC9E37A5-1DDF-4838-85CA-DD6F3939A7E6}"/>
              </a:ext>
            </a:extLst>
          </p:cNvPr>
          <p:cNvSpPr txBox="1"/>
          <p:nvPr/>
        </p:nvSpPr>
        <p:spPr>
          <a:xfrm>
            <a:off x="836612" y="1795663"/>
            <a:ext cx="3460830" cy="461665"/>
          </a:xfrm>
          <a:prstGeom prst="rect">
            <a:avLst/>
          </a:prstGeom>
          <a:solidFill>
            <a:schemeClr val="accent1">
              <a:lumMod val="20000"/>
              <a:lumOff val="80000"/>
            </a:schemeClr>
          </a:solidFill>
          <a:ln>
            <a:solidFill>
              <a:schemeClr val="tx1"/>
            </a:solidFill>
          </a:ln>
        </p:spPr>
        <p:txBody>
          <a:bodyPr wrap="square" rtlCol="0">
            <a:spAutoFit/>
          </a:bodyPr>
          <a:lstStyle/>
          <a:p>
            <a:r>
              <a:rPr lang="en-GB" sz="1200" dirty="0"/>
              <a:t>Team C has been selected by clicking on the bar for team C below.</a:t>
            </a:r>
          </a:p>
        </p:txBody>
      </p:sp>
      <p:sp>
        <p:nvSpPr>
          <p:cNvPr id="7" name="TextBox 6">
            <a:extLst>
              <a:ext uri="{FF2B5EF4-FFF2-40B4-BE49-F238E27FC236}">
                <a16:creationId xmlns:a16="http://schemas.microsoft.com/office/drawing/2014/main" id="{17366433-CBDE-41C5-91D5-1FD4FBF61CA1}"/>
              </a:ext>
            </a:extLst>
          </p:cNvPr>
          <p:cNvSpPr txBox="1"/>
          <p:nvPr/>
        </p:nvSpPr>
        <p:spPr>
          <a:xfrm>
            <a:off x="9380326" y="4714186"/>
            <a:ext cx="2668919" cy="1754326"/>
          </a:xfrm>
          <a:prstGeom prst="rect">
            <a:avLst/>
          </a:prstGeom>
          <a:solidFill>
            <a:schemeClr val="accent1">
              <a:lumMod val="20000"/>
              <a:lumOff val="80000"/>
            </a:schemeClr>
          </a:solidFill>
          <a:ln>
            <a:solidFill>
              <a:schemeClr val="tx1"/>
            </a:solidFill>
          </a:ln>
        </p:spPr>
        <p:txBody>
          <a:bodyPr wrap="square" rtlCol="0">
            <a:spAutoFit/>
          </a:bodyPr>
          <a:lstStyle/>
          <a:p>
            <a:r>
              <a:rPr lang="en-GB" sz="1200" dirty="0"/>
              <a:t>Any visualisation that has multiple values will go dark for elements that are represented by Team C and faint for elements not represented by Team C.</a:t>
            </a:r>
          </a:p>
          <a:p>
            <a:endParaRPr lang="en-GB" sz="1200" dirty="0"/>
          </a:p>
          <a:p>
            <a:r>
              <a:rPr lang="en-GB" sz="1200" dirty="0"/>
              <a:t>Single value visualisations like the two cards showing “Average Hours” and “% To Target” are specific to the selection “Team C” </a:t>
            </a:r>
          </a:p>
        </p:txBody>
      </p:sp>
    </p:spTree>
    <p:extLst>
      <p:ext uri="{BB962C8B-B14F-4D97-AF65-F5344CB8AC3E}">
        <p14:creationId xmlns:p14="http://schemas.microsoft.com/office/powerpoint/2010/main" val="1526794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7E9B-7286-4CBB-8DCD-F9CA4E22438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D58FAE6-B9D2-42F6-AAE3-0C6A0E83DDB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D55B4B09-9BC5-4BCF-8E74-CAC852AFFF53}"/>
              </a:ext>
            </a:extLst>
          </p:cNvPr>
          <p:cNvSpPr>
            <a:spLocks noGrp="1"/>
          </p:cNvSpPr>
          <p:nvPr>
            <p:ph type="body" sz="half" idx="2"/>
          </p:nvPr>
        </p:nvSpPr>
        <p:spPr/>
        <p:txBody>
          <a:bodyPr/>
          <a:lstStyle/>
          <a:p>
            <a:endParaRPr lang="en-GB"/>
          </a:p>
        </p:txBody>
      </p:sp>
      <p:pic>
        <p:nvPicPr>
          <p:cNvPr id="5" name="Picture">
            <a:extLst>
              <a:ext uri="{FF2B5EF4-FFF2-40B4-BE49-F238E27FC236}">
                <a16:creationId xmlns:a16="http://schemas.microsoft.com/office/drawing/2014/main" id="{B347EF98-E844-42D1-B31B-D266F3743FA7}"/>
              </a:ext>
            </a:extLst>
          </p:cNvPr>
          <p:cNvPicPr>
            <a:picLocks noChangeAspect="1"/>
          </p:cNvPicPr>
          <p:nvPr/>
        </p:nvPicPr>
        <p:blipFill>
          <a:blip r:embed="rId2"/>
          <a:stretch>
            <a:fillRect/>
          </a:stretch>
        </p:blipFill>
        <p:spPr>
          <a:xfrm>
            <a:off x="0" y="0"/>
            <a:ext cx="12096750" cy="6858000"/>
          </a:xfrm>
          <a:prstGeom prst="rect">
            <a:avLst/>
          </a:prstGeom>
          <a:noFill/>
        </p:spPr>
      </p:pic>
      <p:sp>
        <p:nvSpPr>
          <p:cNvPr id="6" name="TextBox 5">
            <a:extLst>
              <a:ext uri="{FF2B5EF4-FFF2-40B4-BE49-F238E27FC236}">
                <a16:creationId xmlns:a16="http://schemas.microsoft.com/office/drawing/2014/main" id="{FC5D29D7-A243-411F-8E82-BA745A8A9B4E}"/>
              </a:ext>
            </a:extLst>
          </p:cNvPr>
          <p:cNvSpPr txBox="1"/>
          <p:nvPr/>
        </p:nvSpPr>
        <p:spPr>
          <a:xfrm>
            <a:off x="9954228" y="4735632"/>
            <a:ext cx="2142522" cy="1754326"/>
          </a:xfrm>
          <a:prstGeom prst="rect">
            <a:avLst/>
          </a:prstGeom>
          <a:solidFill>
            <a:schemeClr val="accent1">
              <a:lumMod val="20000"/>
              <a:lumOff val="80000"/>
            </a:schemeClr>
          </a:solidFill>
          <a:ln>
            <a:solidFill>
              <a:schemeClr val="tx1"/>
            </a:solidFill>
          </a:ln>
        </p:spPr>
        <p:txBody>
          <a:bodyPr wrap="square" rtlCol="0">
            <a:spAutoFit/>
          </a:bodyPr>
          <a:lstStyle/>
          <a:p>
            <a:r>
              <a:rPr lang="en-GB" sz="1200" dirty="0"/>
              <a:t>Team C has been selected using the slicer. The report now only shows data specific to Team C. The flexibility to do both allows users to either focus solely on their own team or benchmark how their team is performing against other teams in the organisation.</a:t>
            </a:r>
          </a:p>
        </p:txBody>
      </p:sp>
    </p:spTree>
    <p:extLst>
      <p:ext uri="{BB962C8B-B14F-4D97-AF65-F5344CB8AC3E}">
        <p14:creationId xmlns:p14="http://schemas.microsoft.com/office/powerpoint/2010/main" val="198409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918952"/>
          </a:xfrm>
          <a:prstGeom prst="rect">
            <a:avLst/>
          </a:prstGeom>
          <a:gradFill>
            <a:gsLst>
              <a:gs pos="79000">
                <a:schemeClr val="accent6">
                  <a:lumMod val="20000"/>
                  <a:lumOff val="80000"/>
                </a:schemeClr>
              </a:gs>
              <a:gs pos="40000">
                <a:schemeClr val="accent1">
                  <a:lumMod val="20000"/>
                  <a:lumOff val="80000"/>
                </a:schemeClr>
              </a:gs>
              <a:gs pos="16000">
                <a:schemeClr val="bg1"/>
              </a:gs>
              <a:gs pos="0">
                <a:schemeClr val="accent1">
                  <a:lumMod val="5000"/>
                  <a:lumOff val="95000"/>
                </a:schemeClr>
              </a:gs>
              <a:gs pos="39000">
                <a:schemeClr val="bg1"/>
              </a:gs>
              <a:gs pos="83000">
                <a:schemeClr val="accent6">
                  <a:lumMod val="60000"/>
                  <a:lumOff val="40000"/>
                </a:schemeClr>
              </a:gs>
              <a:gs pos="100000">
                <a:schemeClr val="accent6">
                  <a:lumMod val="20000"/>
                  <a:lumOff val="80000"/>
                </a:schemeClr>
              </a:gs>
            </a:gsLst>
            <a:lin ang="5400000" scaled="1"/>
          </a:gradFill>
        </p:spPr>
      </p:pic>
      <p:pic>
        <p:nvPicPr>
          <p:cNvPr id="5" name="Picture 4">
            <a:extLst>
              <a:ext uri="{FF2B5EF4-FFF2-40B4-BE49-F238E27FC236}">
                <a16:creationId xmlns:a16="http://schemas.microsoft.com/office/drawing/2014/main" id="{0D4C2D94-35D4-4842-BAC8-8F33A1998786}"/>
              </a:ext>
            </a:extLst>
          </p:cNvPr>
          <p:cNvPicPr>
            <a:picLocks noChangeAspect="1"/>
          </p:cNvPicPr>
          <p:nvPr/>
        </p:nvPicPr>
        <p:blipFill>
          <a:blip r:embed="rId3"/>
          <a:stretch>
            <a:fillRect/>
          </a:stretch>
        </p:blipFill>
        <p:spPr>
          <a:xfrm>
            <a:off x="1" y="0"/>
            <a:ext cx="2847371" cy="921167"/>
          </a:xfrm>
          <a:prstGeom prst="rect">
            <a:avLst/>
          </a:prstGeom>
          <a:ln>
            <a:noFill/>
          </a:ln>
          <a:effectLst>
            <a:softEdge rad="112500"/>
          </a:effectLst>
        </p:spPr>
      </p:pic>
      <p:sp>
        <p:nvSpPr>
          <p:cNvPr id="12" name="Title 1"/>
          <p:cNvSpPr txBox="1">
            <a:spLocks/>
          </p:cNvSpPr>
          <p:nvPr/>
        </p:nvSpPr>
        <p:spPr>
          <a:xfrm>
            <a:off x="0" y="2171922"/>
            <a:ext cx="6314017" cy="6000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algn="l"/>
            <a:r>
              <a:rPr lang="en-US" dirty="0">
                <a:solidFill>
                  <a:schemeClr val="tx2"/>
                </a:solidFill>
                <a:latin typeface="+mn-lt"/>
                <a:ea typeface="Cambria Math" panose="02040503050406030204" pitchFamily="18" charset="0"/>
                <a:cs typeface="Dubai" panose="020B0503030403030204" pitchFamily="34" charset="-78"/>
              </a:rPr>
              <a:t>Frequently Asked Questions:</a:t>
            </a:r>
          </a:p>
        </p:txBody>
      </p:sp>
      <p:sp>
        <p:nvSpPr>
          <p:cNvPr id="6" name="Title 1">
            <a:extLst>
              <a:ext uri="{FF2B5EF4-FFF2-40B4-BE49-F238E27FC236}">
                <a16:creationId xmlns:a16="http://schemas.microsoft.com/office/drawing/2014/main" id="{0B115B94-F273-44C2-B62A-66DB387AFF6F}"/>
              </a:ext>
            </a:extLst>
          </p:cNvPr>
          <p:cNvSpPr txBox="1">
            <a:spLocks/>
          </p:cNvSpPr>
          <p:nvPr/>
        </p:nvSpPr>
        <p:spPr>
          <a:xfrm>
            <a:off x="31842" y="2828925"/>
            <a:ext cx="7352806" cy="19282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algn="l"/>
            <a:endParaRPr lang="en-US" dirty="0">
              <a:solidFill>
                <a:schemeClr val="tx2"/>
              </a:solidFill>
              <a:latin typeface="High Tower Text" panose="02040502050506030303" pitchFamily="18" charset="0"/>
              <a:ea typeface="Cambria Math" panose="02040503050406030204" pitchFamily="18" charset="0"/>
              <a:cs typeface="Dubai" panose="020B0503030403030204" pitchFamily="34" charset="-78"/>
            </a:endParaRPr>
          </a:p>
        </p:txBody>
      </p:sp>
      <p:sp>
        <p:nvSpPr>
          <p:cNvPr id="2" name="TextBox 1">
            <a:extLst>
              <a:ext uri="{FF2B5EF4-FFF2-40B4-BE49-F238E27FC236}">
                <a16:creationId xmlns:a16="http://schemas.microsoft.com/office/drawing/2014/main" id="{4FCA79CE-1959-4A56-BD2B-D6982379EDDF}"/>
              </a:ext>
            </a:extLst>
          </p:cNvPr>
          <p:cNvSpPr txBox="1"/>
          <p:nvPr/>
        </p:nvSpPr>
        <p:spPr>
          <a:xfrm>
            <a:off x="127322" y="3148312"/>
            <a:ext cx="11933498" cy="3323987"/>
          </a:xfrm>
          <a:prstGeom prst="rect">
            <a:avLst/>
          </a:prstGeom>
          <a:noFill/>
        </p:spPr>
        <p:txBody>
          <a:bodyPr wrap="square" rtlCol="0">
            <a:spAutoFit/>
          </a:bodyPr>
          <a:lstStyle/>
          <a:p>
            <a:r>
              <a:rPr lang="en-GB" sz="1400" dirty="0">
                <a:solidFill>
                  <a:schemeClr val="tx2"/>
                </a:solidFill>
              </a:rPr>
              <a:t>Q1. What does a Telos Analytics Performance Baselining study involve?</a:t>
            </a:r>
          </a:p>
          <a:p>
            <a:r>
              <a:rPr lang="en-GB" sz="1400" dirty="0">
                <a:solidFill>
                  <a:schemeClr val="tx2"/>
                </a:solidFill>
              </a:rPr>
              <a:t>You decide which tasks you want to analyse, these tasks are recorded by your team as and when they occur in their normal working day. We then turn these recordings into data and ultimately MI illustrated in this pack. For the recording we use software already built into Windows PC’s so there is no additional cost for software. As the tasks are recorded as they happen it means very little impact to the operation while the data is gathered. The whole process can be completed remotely, just securely send us the files and we’ll do the rest. </a:t>
            </a:r>
          </a:p>
          <a:p>
            <a:endParaRPr lang="en-GB" sz="1400" dirty="0">
              <a:solidFill>
                <a:schemeClr val="tx2"/>
              </a:solidFill>
            </a:endParaRPr>
          </a:p>
          <a:p>
            <a:r>
              <a:rPr lang="en-GB" sz="1400" dirty="0">
                <a:solidFill>
                  <a:schemeClr val="tx2"/>
                </a:solidFill>
              </a:rPr>
              <a:t>Q2. How many recordings are required for each task?</a:t>
            </a:r>
          </a:p>
          <a:p>
            <a:r>
              <a:rPr lang="en-GB" sz="1400" dirty="0">
                <a:solidFill>
                  <a:schemeClr val="tx2"/>
                </a:solidFill>
              </a:rPr>
              <a:t>Generally the more recordings the better, we would not recommend anything less than 10.  Some tasks happen very infrequently so getting a large number of recordings may prove tricky. In these cases we may need to boost the numbers by doing “dummy” recordings. </a:t>
            </a:r>
          </a:p>
          <a:p>
            <a:endParaRPr lang="en-GB" sz="1400" dirty="0">
              <a:solidFill>
                <a:schemeClr val="tx2"/>
              </a:solidFill>
            </a:endParaRPr>
          </a:p>
          <a:p>
            <a:r>
              <a:rPr lang="en-GB" sz="1400" dirty="0">
                <a:solidFill>
                  <a:schemeClr val="tx2"/>
                </a:solidFill>
              </a:rPr>
              <a:t>Q3. How many people should be involved?</a:t>
            </a:r>
          </a:p>
          <a:p>
            <a:r>
              <a:rPr lang="en-GB" sz="1400" dirty="0">
                <a:solidFill>
                  <a:schemeClr val="tx2"/>
                </a:solidFill>
              </a:rPr>
              <a:t>For the best results, we recommend doing the same number of recordings for each task for each individual that works on the task. If this is not possible you should try for a good cross section, otherwise your timings could be skewed by quick or slow workers</a:t>
            </a:r>
          </a:p>
          <a:p>
            <a:endParaRPr lang="en-GB" sz="1400" dirty="0">
              <a:solidFill>
                <a:schemeClr val="tx2"/>
              </a:solidFill>
            </a:endParaRPr>
          </a:p>
          <a:p>
            <a:endParaRPr lang="en-GB" sz="1400" dirty="0">
              <a:solidFill>
                <a:schemeClr val="tx2"/>
              </a:solidFill>
            </a:endParaRPr>
          </a:p>
        </p:txBody>
      </p:sp>
    </p:spTree>
    <p:extLst>
      <p:ext uri="{BB962C8B-B14F-4D97-AF65-F5344CB8AC3E}">
        <p14:creationId xmlns:p14="http://schemas.microsoft.com/office/powerpoint/2010/main" val="1227030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918952"/>
          </a:xfrm>
          <a:prstGeom prst="rect">
            <a:avLst/>
          </a:prstGeom>
          <a:gradFill>
            <a:gsLst>
              <a:gs pos="79000">
                <a:schemeClr val="accent6">
                  <a:lumMod val="20000"/>
                  <a:lumOff val="80000"/>
                </a:schemeClr>
              </a:gs>
              <a:gs pos="40000">
                <a:schemeClr val="accent1">
                  <a:lumMod val="20000"/>
                  <a:lumOff val="80000"/>
                </a:schemeClr>
              </a:gs>
              <a:gs pos="16000">
                <a:schemeClr val="bg1"/>
              </a:gs>
              <a:gs pos="0">
                <a:schemeClr val="accent1">
                  <a:lumMod val="5000"/>
                  <a:lumOff val="95000"/>
                </a:schemeClr>
              </a:gs>
              <a:gs pos="39000">
                <a:schemeClr val="bg1"/>
              </a:gs>
              <a:gs pos="83000">
                <a:schemeClr val="accent6">
                  <a:lumMod val="60000"/>
                  <a:lumOff val="40000"/>
                </a:schemeClr>
              </a:gs>
              <a:gs pos="100000">
                <a:schemeClr val="accent6">
                  <a:lumMod val="20000"/>
                  <a:lumOff val="80000"/>
                </a:schemeClr>
              </a:gs>
            </a:gsLst>
            <a:lin ang="5400000" scaled="1"/>
          </a:gradFill>
        </p:spPr>
      </p:pic>
      <p:pic>
        <p:nvPicPr>
          <p:cNvPr id="5" name="Picture 4">
            <a:extLst>
              <a:ext uri="{FF2B5EF4-FFF2-40B4-BE49-F238E27FC236}">
                <a16:creationId xmlns:a16="http://schemas.microsoft.com/office/drawing/2014/main" id="{0D4C2D94-35D4-4842-BAC8-8F33A1998786}"/>
              </a:ext>
            </a:extLst>
          </p:cNvPr>
          <p:cNvPicPr>
            <a:picLocks noChangeAspect="1"/>
          </p:cNvPicPr>
          <p:nvPr/>
        </p:nvPicPr>
        <p:blipFill>
          <a:blip r:embed="rId3"/>
          <a:stretch>
            <a:fillRect/>
          </a:stretch>
        </p:blipFill>
        <p:spPr>
          <a:xfrm>
            <a:off x="1" y="0"/>
            <a:ext cx="2847371" cy="921167"/>
          </a:xfrm>
          <a:prstGeom prst="rect">
            <a:avLst/>
          </a:prstGeom>
          <a:ln>
            <a:noFill/>
          </a:ln>
          <a:effectLst>
            <a:softEdge rad="112500"/>
          </a:effectLst>
        </p:spPr>
      </p:pic>
      <p:sp>
        <p:nvSpPr>
          <p:cNvPr id="12" name="Title 1"/>
          <p:cNvSpPr txBox="1">
            <a:spLocks/>
          </p:cNvSpPr>
          <p:nvPr/>
        </p:nvSpPr>
        <p:spPr>
          <a:xfrm>
            <a:off x="0" y="2171922"/>
            <a:ext cx="6314017" cy="6000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algn="l"/>
            <a:r>
              <a:rPr lang="en-US" dirty="0">
                <a:solidFill>
                  <a:schemeClr val="tx2"/>
                </a:solidFill>
                <a:latin typeface="+mn-lt"/>
                <a:ea typeface="Cambria Math" panose="02040503050406030204" pitchFamily="18" charset="0"/>
                <a:cs typeface="Dubai" panose="020B0503030403030204" pitchFamily="34" charset="-78"/>
              </a:rPr>
              <a:t>Frequently Asked Questions:</a:t>
            </a:r>
          </a:p>
        </p:txBody>
      </p:sp>
      <p:sp>
        <p:nvSpPr>
          <p:cNvPr id="6" name="Title 1">
            <a:extLst>
              <a:ext uri="{FF2B5EF4-FFF2-40B4-BE49-F238E27FC236}">
                <a16:creationId xmlns:a16="http://schemas.microsoft.com/office/drawing/2014/main" id="{0B115B94-F273-44C2-B62A-66DB387AFF6F}"/>
              </a:ext>
            </a:extLst>
          </p:cNvPr>
          <p:cNvSpPr txBox="1">
            <a:spLocks/>
          </p:cNvSpPr>
          <p:nvPr/>
        </p:nvSpPr>
        <p:spPr>
          <a:xfrm>
            <a:off x="31842" y="2828925"/>
            <a:ext cx="7352806" cy="19282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algn="l"/>
            <a:endParaRPr lang="en-US" dirty="0">
              <a:solidFill>
                <a:schemeClr val="tx2"/>
              </a:solidFill>
              <a:latin typeface="High Tower Text" panose="02040502050506030303" pitchFamily="18" charset="0"/>
              <a:ea typeface="Cambria Math" panose="02040503050406030204" pitchFamily="18" charset="0"/>
              <a:cs typeface="Dubai" panose="020B0503030403030204" pitchFamily="34" charset="-78"/>
            </a:endParaRPr>
          </a:p>
        </p:txBody>
      </p:sp>
      <p:sp>
        <p:nvSpPr>
          <p:cNvPr id="2" name="TextBox 1">
            <a:extLst>
              <a:ext uri="{FF2B5EF4-FFF2-40B4-BE49-F238E27FC236}">
                <a16:creationId xmlns:a16="http://schemas.microsoft.com/office/drawing/2014/main" id="{4FCA79CE-1959-4A56-BD2B-D6982379EDDF}"/>
              </a:ext>
            </a:extLst>
          </p:cNvPr>
          <p:cNvSpPr txBox="1"/>
          <p:nvPr/>
        </p:nvSpPr>
        <p:spPr>
          <a:xfrm>
            <a:off x="127322" y="3148312"/>
            <a:ext cx="11933498" cy="2462213"/>
          </a:xfrm>
          <a:prstGeom prst="rect">
            <a:avLst/>
          </a:prstGeom>
          <a:noFill/>
        </p:spPr>
        <p:txBody>
          <a:bodyPr wrap="square" rtlCol="0">
            <a:spAutoFit/>
          </a:bodyPr>
          <a:lstStyle/>
          <a:p>
            <a:r>
              <a:rPr lang="en-GB" sz="1400" dirty="0">
                <a:solidFill>
                  <a:schemeClr val="tx2"/>
                </a:solidFill>
              </a:rPr>
              <a:t>Q4. How long will the process take?</a:t>
            </a:r>
          </a:p>
          <a:p>
            <a:r>
              <a:rPr lang="en-GB" sz="1400" dirty="0">
                <a:solidFill>
                  <a:schemeClr val="tx2"/>
                </a:solidFill>
              </a:rPr>
              <a:t>The recordings will be the most time consuming element, this can remain completely in your control allowing you to dictate the pace. Many clients however,  prefer us to project manage it for them and drive things along to an agreed timeframe. The analysis is relatively straight forward and we aim to have it complete within a week of the recordings being complete.</a:t>
            </a:r>
          </a:p>
          <a:p>
            <a:endParaRPr lang="en-GB" sz="1400" dirty="0">
              <a:solidFill>
                <a:schemeClr val="tx2"/>
              </a:solidFill>
            </a:endParaRPr>
          </a:p>
          <a:p>
            <a:r>
              <a:rPr lang="en-GB" sz="1400" dirty="0">
                <a:solidFill>
                  <a:schemeClr val="tx2"/>
                </a:solidFill>
              </a:rPr>
              <a:t>Q5. How much does it cost?</a:t>
            </a:r>
          </a:p>
          <a:p>
            <a:r>
              <a:rPr lang="en-GB" sz="1400" dirty="0">
                <a:solidFill>
                  <a:schemeClr val="tx2"/>
                </a:solidFill>
              </a:rPr>
              <a:t>The overall cost will depend on a number of factors and we recommend getting in touch and having a conversation. The cost for analysis is known and works on a sliding scale – see the table below for examples.</a:t>
            </a:r>
          </a:p>
          <a:p>
            <a:endParaRPr lang="en-GB" sz="1400" dirty="0">
              <a:solidFill>
                <a:schemeClr val="tx2"/>
              </a:solidFill>
            </a:endParaRPr>
          </a:p>
          <a:p>
            <a:endParaRPr lang="en-GB" sz="1400" dirty="0">
              <a:solidFill>
                <a:schemeClr val="tx2"/>
              </a:solidFill>
            </a:endParaRPr>
          </a:p>
          <a:p>
            <a:endParaRPr lang="en-GB" sz="1400" dirty="0">
              <a:solidFill>
                <a:schemeClr val="tx2"/>
              </a:solidFill>
            </a:endParaRPr>
          </a:p>
        </p:txBody>
      </p:sp>
      <p:graphicFrame>
        <p:nvGraphicFramePr>
          <p:cNvPr id="4" name="Table 6">
            <a:extLst>
              <a:ext uri="{FF2B5EF4-FFF2-40B4-BE49-F238E27FC236}">
                <a16:creationId xmlns:a16="http://schemas.microsoft.com/office/drawing/2014/main" id="{2A5901E7-98C3-42BC-A643-5CB33C4B8C7C}"/>
              </a:ext>
            </a:extLst>
          </p:cNvPr>
          <p:cNvGraphicFramePr>
            <a:graphicFrameLocks noGrp="1"/>
          </p:cNvGraphicFramePr>
          <p:nvPr>
            <p:extLst>
              <p:ext uri="{D42A27DB-BD31-4B8C-83A1-F6EECF244321}">
                <p14:modId xmlns:p14="http://schemas.microsoft.com/office/powerpoint/2010/main" val="2341485101"/>
              </p:ext>
            </p:extLst>
          </p:nvPr>
        </p:nvGraphicFramePr>
        <p:xfrm>
          <a:off x="359764" y="5018379"/>
          <a:ext cx="1933731" cy="1857406"/>
        </p:xfrm>
        <a:graphic>
          <a:graphicData uri="http://schemas.openxmlformats.org/drawingml/2006/table">
            <a:tbl>
              <a:tblPr firstRow="1" bandRow="1">
                <a:effectLst>
                  <a:outerShdw blurRad="50800" dist="50800" dir="5400000" algn="ctr" rotWithShape="0">
                    <a:schemeClr val="tx1">
                      <a:alpha val="0"/>
                    </a:schemeClr>
                  </a:outerShdw>
                </a:effectLst>
                <a:tableStyleId>{5C22544A-7EE6-4342-B048-85BDC9FD1C3A}</a:tableStyleId>
              </a:tblPr>
              <a:tblGrid>
                <a:gridCol w="625666">
                  <a:extLst>
                    <a:ext uri="{9D8B030D-6E8A-4147-A177-3AD203B41FA5}">
                      <a16:colId xmlns:a16="http://schemas.microsoft.com/office/drawing/2014/main" val="1796359337"/>
                    </a:ext>
                  </a:extLst>
                </a:gridCol>
                <a:gridCol w="1308065">
                  <a:extLst>
                    <a:ext uri="{9D8B030D-6E8A-4147-A177-3AD203B41FA5}">
                      <a16:colId xmlns:a16="http://schemas.microsoft.com/office/drawing/2014/main" val="755126837"/>
                    </a:ext>
                  </a:extLst>
                </a:gridCol>
              </a:tblGrid>
              <a:tr h="313138">
                <a:tc>
                  <a:txBody>
                    <a:bodyPr/>
                    <a:lstStyle/>
                    <a:p>
                      <a:r>
                        <a:rPr lang="en-GB" sz="1200" dirty="0">
                          <a:solidFill>
                            <a:schemeClr val="tx2"/>
                          </a:solidFill>
                        </a:rPr>
                        <a:t>#Tasks</a:t>
                      </a:r>
                    </a:p>
                  </a:txBody>
                  <a:tcPr>
                    <a:noFill/>
                  </a:tcPr>
                </a:tc>
                <a:tc>
                  <a:txBody>
                    <a:bodyPr/>
                    <a:lstStyle/>
                    <a:p>
                      <a:r>
                        <a:rPr lang="en-GB" sz="1200" dirty="0">
                          <a:solidFill>
                            <a:schemeClr val="tx2"/>
                          </a:solidFill>
                        </a:rPr>
                        <a:t>Total Cost</a:t>
                      </a:r>
                    </a:p>
                  </a:txBody>
                  <a:tcPr>
                    <a:noFill/>
                  </a:tcPr>
                </a:tc>
                <a:extLst>
                  <a:ext uri="{0D108BD9-81ED-4DB2-BD59-A6C34878D82A}">
                    <a16:rowId xmlns:a16="http://schemas.microsoft.com/office/drawing/2014/main" val="2822687624"/>
                  </a:ext>
                </a:extLst>
              </a:tr>
              <a:tr h="317487">
                <a:tc>
                  <a:txBody>
                    <a:bodyPr/>
                    <a:lstStyle/>
                    <a:p>
                      <a:r>
                        <a:rPr lang="en-GB" sz="1200" dirty="0"/>
                        <a:t>1</a:t>
                      </a:r>
                    </a:p>
                  </a:txBody>
                  <a:tcPr>
                    <a:noFill/>
                  </a:tcPr>
                </a:tc>
                <a:tc>
                  <a:txBody>
                    <a:bodyPr/>
                    <a:lstStyle/>
                    <a:p>
                      <a:r>
                        <a:rPr lang="en-GB" sz="1200" dirty="0"/>
                        <a:t>£500</a:t>
                      </a:r>
                    </a:p>
                  </a:txBody>
                  <a:tcPr>
                    <a:noFill/>
                  </a:tcPr>
                </a:tc>
                <a:extLst>
                  <a:ext uri="{0D108BD9-81ED-4DB2-BD59-A6C34878D82A}">
                    <a16:rowId xmlns:a16="http://schemas.microsoft.com/office/drawing/2014/main" val="3204646957"/>
                  </a:ext>
                </a:extLst>
              </a:tr>
              <a:tr h="264459">
                <a:tc>
                  <a:txBody>
                    <a:bodyPr/>
                    <a:lstStyle/>
                    <a:p>
                      <a:r>
                        <a:rPr lang="en-GB" sz="1200" dirty="0"/>
                        <a:t>5</a:t>
                      </a:r>
                    </a:p>
                  </a:txBody>
                  <a:tcPr>
                    <a:noFill/>
                  </a:tcPr>
                </a:tc>
                <a:tc>
                  <a:txBody>
                    <a:bodyPr/>
                    <a:lstStyle/>
                    <a:p>
                      <a:r>
                        <a:rPr lang="en-GB" sz="1200" dirty="0"/>
                        <a:t>£1500</a:t>
                      </a:r>
                    </a:p>
                  </a:txBody>
                  <a:tcPr>
                    <a:noFill/>
                  </a:tcPr>
                </a:tc>
                <a:extLst>
                  <a:ext uri="{0D108BD9-81ED-4DB2-BD59-A6C34878D82A}">
                    <a16:rowId xmlns:a16="http://schemas.microsoft.com/office/drawing/2014/main" val="2664564545"/>
                  </a:ext>
                </a:extLst>
              </a:tr>
              <a:tr h="317487">
                <a:tc>
                  <a:txBody>
                    <a:bodyPr/>
                    <a:lstStyle/>
                    <a:p>
                      <a:r>
                        <a:rPr lang="en-GB" sz="1200" dirty="0"/>
                        <a:t>10</a:t>
                      </a:r>
                    </a:p>
                  </a:txBody>
                  <a:tcPr>
                    <a:noFill/>
                  </a:tcPr>
                </a:tc>
                <a:tc>
                  <a:txBody>
                    <a:bodyPr/>
                    <a:lstStyle/>
                    <a:p>
                      <a:r>
                        <a:rPr lang="en-GB" sz="1200" dirty="0"/>
                        <a:t>£2000</a:t>
                      </a:r>
                    </a:p>
                  </a:txBody>
                  <a:tcPr>
                    <a:noFill/>
                  </a:tcPr>
                </a:tc>
                <a:extLst>
                  <a:ext uri="{0D108BD9-81ED-4DB2-BD59-A6C34878D82A}">
                    <a16:rowId xmlns:a16="http://schemas.microsoft.com/office/drawing/2014/main" val="2717928476"/>
                  </a:ext>
                </a:extLst>
              </a:tr>
              <a:tr h="317487">
                <a:tc>
                  <a:txBody>
                    <a:bodyPr/>
                    <a:lstStyle/>
                    <a:p>
                      <a:r>
                        <a:rPr lang="en-GB" sz="1200" dirty="0"/>
                        <a:t>20</a:t>
                      </a:r>
                    </a:p>
                  </a:txBody>
                  <a:tcPr>
                    <a:noFill/>
                  </a:tcPr>
                </a:tc>
                <a:tc>
                  <a:txBody>
                    <a:bodyPr/>
                    <a:lstStyle/>
                    <a:p>
                      <a:r>
                        <a:rPr lang="en-GB" sz="1200" dirty="0"/>
                        <a:t>£2500</a:t>
                      </a:r>
                    </a:p>
                  </a:txBody>
                  <a:tcPr>
                    <a:noFill/>
                  </a:tcPr>
                </a:tc>
                <a:extLst>
                  <a:ext uri="{0D108BD9-81ED-4DB2-BD59-A6C34878D82A}">
                    <a16:rowId xmlns:a16="http://schemas.microsoft.com/office/drawing/2014/main" val="583303028"/>
                  </a:ext>
                </a:extLst>
              </a:tr>
              <a:tr h="317487">
                <a:tc>
                  <a:txBody>
                    <a:bodyPr/>
                    <a:lstStyle/>
                    <a:p>
                      <a:r>
                        <a:rPr lang="en-GB" sz="1200" dirty="0"/>
                        <a:t>30</a:t>
                      </a:r>
                    </a:p>
                  </a:txBody>
                  <a:tcPr>
                    <a:noFill/>
                  </a:tcPr>
                </a:tc>
                <a:tc>
                  <a:txBody>
                    <a:bodyPr/>
                    <a:lstStyle/>
                    <a:p>
                      <a:r>
                        <a:rPr lang="en-GB" sz="1200" dirty="0"/>
                        <a:t>£3000</a:t>
                      </a:r>
                    </a:p>
                  </a:txBody>
                  <a:tcPr>
                    <a:noFill/>
                  </a:tcPr>
                </a:tc>
                <a:extLst>
                  <a:ext uri="{0D108BD9-81ED-4DB2-BD59-A6C34878D82A}">
                    <a16:rowId xmlns:a16="http://schemas.microsoft.com/office/drawing/2014/main" val="3765490916"/>
                  </a:ext>
                </a:extLst>
              </a:tr>
            </a:tbl>
          </a:graphicData>
        </a:graphic>
      </p:graphicFrame>
    </p:spTree>
    <p:extLst>
      <p:ext uri="{BB962C8B-B14F-4D97-AF65-F5344CB8AC3E}">
        <p14:creationId xmlns:p14="http://schemas.microsoft.com/office/powerpoint/2010/main" val="61739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918952"/>
          </a:xfrm>
          <a:prstGeom prst="rect">
            <a:avLst/>
          </a:prstGeom>
          <a:gradFill>
            <a:gsLst>
              <a:gs pos="79000">
                <a:schemeClr val="accent6">
                  <a:lumMod val="20000"/>
                  <a:lumOff val="80000"/>
                </a:schemeClr>
              </a:gs>
              <a:gs pos="40000">
                <a:schemeClr val="accent1">
                  <a:lumMod val="20000"/>
                  <a:lumOff val="80000"/>
                </a:schemeClr>
              </a:gs>
              <a:gs pos="16000">
                <a:schemeClr val="bg1"/>
              </a:gs>
              <a:gs pos="0">
                <a:schemeClr val="accent1">
                  <a:lumMod val="5000"/>
                  <a:lumOff val="95000"/>
                </a:schemeClr>
              </a:gs>
              <a:gs pos="39000">
                <a:schemeClr val="bg1"/>
              </a:gs>
              <a:gs pos="83000">
                <a:schemeClr val="accent6">
                  <a:lumMod val="60000"/>
                  <a:lumOff val="40000"/>
                </a:schemeClr>
              </a:gs>
              <a:gs pos="100000">
                <a:schemeClr val="accent6">
                  <a:lumMod val="20000"/>
                  <a:lumOff val="80000"/>
                </a:schemeClr>
              </a:gs>
            </a:gsLst>
            <a:lin ang="5400000" scaled="1"/>
          </a:gradFill>
        </p:spPr>
      </p:pic>
      <p:pic>
        <p:nvPicPr>
          <p:cNvPr id="5" name="Picture 4">
            <a:extLst>
              <a:ext uri="{FF2B5EF4-FFF2-40B4-BE49-F238E27FC236}">
                <a16:creationId xmlns:a16="http://schemas.microsoft.com/office/drawing/2014/main" id="{0D4C2D94-35D4-4842-BAC8-8F33A1998786}"/>
              </a:ext>
            </a:extLst>
          </p:cNvPr>
          <p:cNvPicPr>
            <a:picLocks noChangeAspect="1"/>
          </p:cNvPicPr>
          <p:nvPr/>
        </p:nvPicPr>
        <p:blipFill>
          <a:blip r:embed="rId3"/>
          <a:stretch>
            <a:fillRect/>
          </a:stretch>
        </p:blipFill>
        <p:spPr>
          <a:xfrm>
            <a:off x="1" y="0"/>
            <a:ext cx="2847371" cy="921167"/>
          </a:xfrm>
          <a:prstGeom prst="rect">
            <a:avLst/>
          </a:prstGeom>
          <a:ln>
            <a:noFill/>
          </a:ln>
          <a:effectLst>
            <a:softEdge rad="112500"/>
          </a:effectLst>
        </p:spPr>
      </p:pic>
      <p:sp>
        <p:nvSpPr>
          <p:cNvPr id="12" name="Title 1"/>
          <p:cNvSpPr txBox="1">
            <a:spLocks/>
          </p:cNvSpPr>
          <p:nvPr/>
        </p:nvSpPr>
        <p:spPr>
          <a:xfrm>
            <a:off x="0" y="2171922"/>
            <a:ext cx="6314017" cy="6000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algn="l"/>
            <a:r>
              <a:rPr lang="en-US" dirty="0">
                <a:solidFill>
                  <a:schemeClr val="tx2"/>
                </a:solidFill>
                <a:latin typeface="+mn-lt"/>
                <a:ea typeface="Cambria Math" panose="02040503050406030204" pitchFamily="18" charset="0"/>
                <a:cs typeface="Dubai" panose="020B0503030403030204" pitchFamily="34" charset="-78"/>
              </a:rPr>
              <a:t>Frequently Asked Questions:</a:t>
            </a:r>
          </a:p>
        </p:txBody>
      </p:sp>
      <p:sp>
        <p:nvSpPr>
          <p:cNvPr id="6" name="Title 1">
            <a:extLst>
              <a:ext uri="{FF2B5EF4-FFF2-40B4-BE49-F238E27FC236}">
                <a16:creationId xmlns:a16="http://schemas.microsoft.com/office/drawing/2014/main" id="{0B115B94-F273-44C2-B62A-66DB387AFF6F}"/>
              </a:ext>
            </a:extLst>
          </p:cNvPr>
          <p:cNvSpPr txBox="1">
            <a:spLocks/>
          </p:cNvSpPr>
          <p:nvPr/>
        </p:nvSpPr>
        <p:spPr>
          <a:xfrm>
            <a:off x="31842" y="2828925"/>
            <a:ext cx="7352806" cy="19282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algn="l"/>
            <a:endParaRPr lang="en-US" dirty="0">
              <a:solidFill>
                <a:schemeClr val="tx2"/>
              </a:solidFill>
              <a:latin typeface="High Tower Text" panose="02040502050506030303" pitchFamily="18" charset="0"/>
              <a:ea typeface="Cambria Math" panose="02040503050406030204" pitchFamily="18" charset="0"/>
              <a:cs typeface="Dubai" panose="020B0503030403030204" pitchFamily="34" charset="-78"/>
            </a:endParaRPr>
          </a:p>
        </p:txBody>
      </p:sp>
      <p:sp>
        <p:nvSpPr>
          <p:cNvPr id="2" name="TextBox 1">
            <a:extLst>
              <a:ext uri="{FF2B5EF4-FFF2-40B4-BE49-F238E27FC236}">
                <a16:creationId xmlns:a16="http://schemas.microsoft.com/office/drawing/2014/main" id="{4FCA79CE-1959-4A56-BD2B-D6982379EDDF}"/>
              </a:ext>
            </a:extLst>
          </p:cNvPr>
          <p:cNvSpPr txBox="1"/>
          <p:nvPr/>
        </p:nvSpPr>
        <p:spPr>
          <a:xfrm>
            <a:off x="127322" y="3148312"/>
            <a:ext cx="11933498" cy="3323987"/>
          </a:xfrm>
          <a:prstGeom prst="rect">
            <a:avLst/>
          </a:prstGeom>
          <a:noFill/>
        </p:spPr>
        <p:txBody>
          <a:bodyPr wrap="square" rtlCol="0">
            <a:spAutoFit/>
          </a:bodyPr>
          <a:lstStyle/>
          <a:p>
            <a:r>
              <a:rPr lang="en-GB" sz="1400" dirty="0">
                <a:solidFill>
                  <a:schemeClr val="tx2"/>
                </a:solidFill>
              </a:rPr>
              <a:t>Q6. What can the data be used for?</a:t>
            </a:r>
          </a:p>
          <a:p>
            <a:r>
              <a:rPr lang="en-GB" sz="1400" dirty="0">
                <a:solidFill>
                  <a:schemeClr val="tx2"/>
                </a:solidFill>
              </a:rPr>
              <a:t>Most Clients undertake this exercise looking for help with process improvement but the data once you have it, can be used in many different ways. Below is a list of common examples all of which Telos Analytics can help you with:</a:t>
            </a:r>
          </a:p>
          <a:p>
            <a:pPr marL="285750" indent="-285750">
              <a:buFont typeface="Arial" panose="020B0604020202020204" pitchFamily="34" charset="0"/>
              <a:buChar char="•"/>
            </a:pPr>
            <a:r>
              <a:rPr lang="en-GB" sz="1400" dirty="0">
                <a:solidFill>
                  <a:schemeClr val="tx2"/>
                </a:solidFill>
              </a:rPr>
              <a:t>Creation of accurate resource models</a:t>
            </a:r>
          </a:p>
          <a:p>
            <a:pPr marL="285750" indent="-285750">
              <a:buFont typeface="Arial" panose="020B0604020202020204" pitchFamily="34" charset="0"/>
              <a:buChar char="•"/>
            </a:pPr>
            <a:r>
              <a:rPr lang="en-GB" sz="1400" dirty="0">
                <a:solidFill>
                  <a:schemeClr val="tx2"/>
                </a:solidFill>
              </a:rPr>
              <a:t>Performance reporting</a:t>
            </a:r>
          </a:p>
          <a:p>
            <a:pPr marL="285750" indent="-285750">
              <a:buFont typeface="Arial" panose="020B0604020202020204" pitchFamily="34" charset="0"/>
              <a:buChar char="•"/>
            </a:pPr>
            <a:r>
              <a:rPr lang="en-GB" sz="1400" dirty="0">
                <a:solidFill>
                  <a:schemeClr val="tx2"/>
                </a:solidFill>
              </a:rPr>
              <a:t>Business Cases to initiate change</a:t>
            </a:r>
          </a:p>
          <a:p>
            <a:pPr marL="285750" indent="-285750">
              <a:buFont typeface="Arial" panose="020B0604020202020204" pitchFamily="34" charset="0"/>
              <a:buChar char="•"/>
            </a:pPr>
            <a:r>
              <a:rPr lang="en-GB" sz="1400" dirty="0">
                <a:solidFill>
                  <a:schemeClr val="tx2"/>
                </a:solidFill>
              </a:rPr>
              <a:t>Benchmarks before major change with a secondary analysis after the change to show benefit realisation</a:t>
            </a:r>
          </a:p>
          <a:p>
            <a:pPr marL="285750" indent="-285750">
              <a:buFont typeface="Arial" panose="020B0604020202020204" pitchFamily="34" charset="0"/>
              <a:buChar char="•"/>
            </a:pPr>
            <a:r>
              <a:rPr lang="en-GB" sz="1400" dirty="0">
                <a:solidFill>
                  <a:schemeClr val="tx2"/>
                </a:solidFill>
              </a:rPr>
              <a:t>Creation of Service Cost Models</a:t>
            </a:r>
          </a:p>
          <a:p>
            <a:pPr marL="285750" indent="-285750">
              <a:buFont typeface="Arial" panose="020B0604020202020204" pitchFamily="34" charset="0"/>
              <a:buChar char="•"/>
            </a:pPr>
            <a:endParaRPr lang="en-GB" sz="1400" dirty="0">
              <a:solidFill>
                <a:schemeClr val="tx2"/>
              </a:solidFill>
            </a:endParaRPr>
          </a:p>
          <a:p>
            <a:r>
              <a:rPr lang="en-GB" sz="1400" dirty="0">
                <a:solidFill>
                  <a:schemeClr val="tx2"/>
                </a:solidFill>
              </a:rPr>
              <a:t>Q7. Can you create a Continuous Improvement Framework using this data?</a:t>
            </a:r>
          </a:p>
          <a:p>
            <a:r>
              <a:rPr lang="en-GB" sz="1400" dirty="0">
                <a:solidFill>
                  <a:schemeClr val="tx2"/>
                </a:solidFill>
              </a:rPr>
              <a:t>Yes absolutely, we specialise in Continuous Improvement below is a blog post that explains how.</a:t>
            </a:r>
          </a:p>
          <a:p>
            <a:r>
              <a:rPr lang="en-GB" sz="1400" dirty="0">
                <a:hlinkClick r:id="rId4"/>
              </a:rPr>
              <a:t>https://www.telosanalytics.co.uk/post/contact-drivers-v-contact-outcomes</a:t>
            </a:r>
            <a:endParaRPr lang="en-GB" sz="1400" dirty="0">
              <a:solidFill>
                <a:schemeClr val="tx2"/>
              </a:solidFill>
            </a:endParaRPr>
          </a:p>
          <a:p>
            <a:endParaRPr lang="en-GB" sz="1400" dirty="0">
              <a:solidFill>
                <a:schemeClr val="tx2"/>
              </a:solidFill>
            </a:endParaRPr>
          </a:p>
          <a:p>
            <a:endParaRPr lang="en-GB" sz="1400" dirty="0">
              <a:solidFill>
                <a:schemeClr val="tx2"/>
              </a:solidFill>
            </a:endParaRPr>
          </a:p>
          <a:p>
            <a:endParaRPr lang="en-GB" sz="1400" dirty="0">
              <a:solidFill>
                <a:schemeClr val="tx2"/>
              </a:solidFill>
            </a:endParaRPr>
          </a:p>
        </p:txBody>
      </p:sp>
    </p:spTree>
    <p:extLst>
      <p:ext uri="{BB962C8B-B14F-4D97-AF65-F5344CB8AC3E}">
        <p14:creationId xmlns:p14="http://schemas.microsoft.com/office/powerpoint/2010/main" val="307056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8000">
              <a:schemeClr val="accent6">
                <a:lumMod val="20000"/>
                <a:lumOff val="80000"/>
              </a:schemeClr>
            </a:gs>
            <a:gs pos="40000">
              <a:schemeClr val="accent1">
                <a:lumMod val="20000"/>
                <a:lumOff val="80000"/>
              </a:schemeClr>
            </a:gs>
            <a:gs pos="16000">
              <a:schemeClr val="bg1"/>
            </a:gs>
            <a:gs pos="0">
              <a:schemeClr val="accent1">
                <a:lumMod val="5000"/>
                <a:lumOff val="95000"/>
              </a:schemeClr>
            </a:gs>
            <a:gs pos="39000">
              <a:schemeClr val="bg1"/>
            </a:gs>
            <a:gs pos="56000">
              <a:schemeClr val="accent6">
                <a:lumMod val="60000"/>
                <a:lumOff val="40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18952"/>
          </a:xfrm>
          <a:prstGeom prst="rect">
            <a:avLst/>
          </a:prstGeom>
          <a:gradFill>
            <a:gsLst>
              <a:gs pos="79000">
                <a:schemeClr val="accent6">
                  <a:lumMod val="20000"/>
                  <a:lumOff val="80000"/>
                </a:schemeClr>
              </a:gs>
              <a:gs pos="40000">
                <a:schemeClr val="accent1">
                  <a:lumMod val="20000"/>
                  <a:lumOff val="80000"/>
                </a:schemeClr>
              </a:gs>
              <a:gs pos="16000">
                <a:schemeClr val="bg1"/>
              </a:gs>
              <a:gs pos="0">
                <a:schemeClr val="accent1">
                  <a:lumMod val="5000"/>
                  <a:lumOff val="95000"/>
                </a:schemeClr>
              </a:gs>
              <a:gs pos="39000">
                <a:schemeClr val="bg1"/>
              </a:gs>
              <a:gs pos="83000">
                <a:schemeClr val="accent6">
                  <a:lumMod val="60000"/>
                  <a:lumOff val="40000"/>
                </a:schemeClr>
              </a:gs>
              <a:gs pos="100000">
                <a:schemeClr val="accent6">
                  <a:lumMod val="20000"/>
                  <a:lumOff val="80000"/>
                </a:schemeClr>
              </a:gs>
            </a:gsLst>
            <a:lin ang="5400000" scaled="1"/>
          </a:gradFill>
        </p:spPr>
      </p:pic>
      <p:pic>
        <p:nvPicPr>
          <p:cNvPr id="5" name="Picture 4">
            <a:extLst>
              <a:ext uri="{FF2B5EF4-FFF2-40B4-BE49-F238E27FC236}">
                <a16:creationId xmlns:a16="http://schemas.microsoft.com/office/drawing/2014/main" id="{0D4C2D94-35D4-4842-BAC8-8F33A1998786}"/>
              </a:ext>
            </a:extLst>
          </p:cNvPr>
          <p:cNvPicPr>
            <a:picLocks noChangeAspect="1"/>
          </p:cNvPicPr>
          <p:nvPr/>
        </p:nvPicPr>
        <p:blipFill>
          <a:blip r:embed="rId4"/>
          <a:stretch>
            <a:fillRect/>
          </a:stretch>
        </p:blipFill>
        <p:spPr>
          <a:xfrm>
            <a:off x="1" y="0"/>
            <a:ext cx="2847371" cy="921167"/>
          </a:xfrm>
          <a:prstGeom prst="rect">
            <a:avLst/>
          </a:prstGeom>
          <a:ln>
            <a:noFill/>
          </a:ln>
          <a:effectLst>
            <a:softEdge rad="112500"/>
          </a:effectLst>
        </p:spPr>
      </p:pic>
      <p:sp>
        <p:nvSpPr>
          <p:cNvPr id="12" name="Title 1"/>
          <p:cNvSpPr txBox="1">
            <a:spLocks/>
          </p:cNvSpPr>
          <p:nvPr/>
        </p:nvSpPr>
        <p:spPr>
          <a:xfrm>
            <a:off x="0" y="2171922"/>
            <a:ext cx="6314017" cy="6000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algn="l"/>
            <a:r>
              <a:rPr lang="en-US" dirty="0">
                <a:solidFill>
                  <a:schemeClr val="tx2"/>
                </a:solidFill>
                <a:latin typeface="+mn-lt"/>
                <a:ea typeface="Cambria Math" panose="02040503050406030204" pitchFamily="18" charset="0"/>
                <a:cs typeface="Dubai" panose="020B0503030403030204" pitchFamily="34" charset="-78"/>
              </a:rPr>
              <a:t>Contents</a:t>
            </a:r>
          </a:p>
        </p:txBody>
      </p:sp>
      <p:sp>
        <p:nvSpPr>
          <p:cNvPr id="6" name="Title 1">
            <a:extLst>
              <a:ext uri="{FF2B5EF4-FFF2-40B4-BE49-F238E27FC236}">
                <a16:creationId xmlns:a16="http://schemas.microsoft.com/office/drawing/2014/main" id="{0B115B94-F273-44C2-B62A-66DB387AFF6F}"/>
              </a:ext>
            </a:extLst>
          </p:cNvPr>
          <p:cNvSpPr txBox="1">
            <a:spLocks/>
          </p:cNvSpPr>
          <p:nvPr/>
        </p:nvSpPr>
        <p:spPr>
          <a:xfrm>
            <a:off x="31842" y="2828925"/>
            <a:ext cx="7352806" cy="19282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342900" indent="-342900" algn="l">
              <a:buFont typeface="+mj-lt"/>
              <a:buAutoNum type="arabicPeriod"/>
            </a:pPr>
            <a:r>
              <a:rPr lang="en-US" sz="1600" dirty="0">
                <a:solidFill>
                  <a:schemeClr val="tx2"/>
                </a:solidFill>
                <a:latin typeface="+mn-lt"/>
                <a:ea typeface="Cambria Math" panose="02040503050406030204" pitchFamily="18" charset="0"/>
                <a:cs typeface="Dubai" panose="020B0503030403030204" pitchFamily="34" charset="-78"/>
              </a:rPr>
              <a:t>Performance Benchmarking Overview</a:t>
            </a:r>
          </a:p>
          <a:p>
            <a:pPr marL="342900" indent="-342900" algn="l">
              <a:buFont typeface="+mj-lt"/>
              <a:buAutoNum type="arabicPeriod"/>
            </a:pPr>
            <a:r>
              <a:rPr lang="en-US" sz="1600" dirty="0">
                <a:solidFill>
                  <a:schemeClr val="tx2"/>
                </a:solidFill>
                <a:latin typeface="+mn-lt"/>
                <a:ea typeface="Cambria Math" panose="02040503050406030204" pitchFamily="18" charset="0"/>
                <a:cs typeface="Dubai" panose="020B0503030403030204" pitchFamily="34" charset="-78"/>
              </a:rPr>
              <a:t>Task Analysis</a:t>
            </a:r>
          </a:p>
          <a:p>
            <a:pPr marL="342900" indent="-342900" algn="l">
              <a:buFont typeface="+mj-lt"/>
              <a:buAutoNum type="arabicPeriod"/>
            </a:pPr>
            <a:r>
              <a:rPr lang="en-US" sz="1600" dirty="0">
                <a:solidFill>
                  <a:schemeClr val="tx2"/>
                </a:solidFill>
                <a:latin typeface="+mn-lt"/>
                <a:ea typeface="Cambria Math" panose="02040503050406030204" pitchFamily="18" charset="0"/>
                <a:cs typeface="Dubai" panose="020B0503030403030204" pitchFamily="34" charset="-78"/>
              </a:rPr>
              <a:t>Performance Analysis</a:t>
            </a:r>
          </a:p>
          <a:p>
            <a:pPr marL="342900" indent="-342900" algn="l">
              <a:buFont typeface="+mj-lt"/>
              <a:buAutoNum type="arabicPeriod"/>
            </a:pPr>
            <a:r>
              <a:rPr lang="en-US" sz="1600" dirty="0">
                <a:solidFill>
                  <a:schemeClr val="tx2"/>
                </a:solidFill>
                <a:latin typeface="+mn-lt"/>
                <a:ea typeface="Cambria Math" panose="02040503050406030204" pitchFamily="18" charset="0"/>
                <a:cs typeface="Dubai" panose="020B0503030403030204" pitchFamily="34" charset="-78"/>
              </a:rPr>
              <a:t>Frequently asked questions</a:t>
            </a:r>
          </a:p>
          <a:p>
            <a:pPr algn="l"/>
            <a:endParaRPr lang="en-US" dirty="0">
              <a:solidFill>
                <a:schemeClr val="tx2"/>
              </a:solidFill>
              <a:latin typeface="High Tower Text" panose="02040502050506030303" pitchFamily="18" charset="0"/>
              <a:ea typeface="Cambria Math" panose="02040503050406030204" pitchFamily="18" charset="0"/>
              <a:cs typeface="Dubai" panose="020B0503030403030204" pitchFamily="34" charset="-78"/>
            </a:endParaRPr>
          </a:p>
        </p:txBody>
      </p:sp>
    </p:spTree>
    <p:extLst>
      <p:ext uri="{BB962C8B-B14F-4D97-AF65-F5344CB8AC3E}">
        <p14:creationId xmlns:p14="http://schemas.microsoft.com/office/powerpoint/2010/main" val="236066779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8000">
              <a:schemeClr val="accent6">
                <a:lumMod val="20000"/>
                <a:lumOff val="80000"/>
              </a:schemeClr>
            </a:gs>
            <a:gs pos="40000">
              <a:schemeClr val="accent1">
                <a:lumMod val="20000"/>
                <a:lumOff val="80000"/>
              </a:schemeClr>
            </a:gs>
            <a:gs pos="16000">
              <a:schemeClr val="bg1"/>
            </a:gs>
            <a:gs pos="0">
              <a:schemeClr val="accent1">
                <a:lumMod val="5000"/>
                <a:lumOff val="95000"/>
              </a:schemeClr>
            </a:gs>
            <a:gs pos="39000">
              <a:schemeClr val="bg1"/>
            </a:gs>
            <a:gs pos="56000">
              <a:schemeClr val="accent6">
                <a:lumMod val="60000"/>
                <a:lumOff val="40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2" y="0"/>
            <a:ext cx="12192000" cy="6918952"/>
          </a:xfrm>
          <a:prstGeom prst="rect">
            <a:avLst/>
          </a:prstGeom>
          <a:gradFill>
            <a:gsLst>
              <a:gs pos="79000">
                <a:schemeClr val="accent6">
                  <a:lumMod val="20000"/>
                  <a:lumOff val="80000"/>
                </a:schemeClr>
              </a:gs>
              <a:gs pos="40000">
                <a:schemeClr val="accent1">
                  <a:lumMod val="20000"/>
                  <a:lumOff val="80000"/>
                </a:schemeClr>
              </a:gs>
              <a:gs pos="16000">
                <a:schemeClr val="bg1"/>
              </a:gs>
              <a:gs pos="0">
                <a:schemeClr val="accent1">
                  <a:lumMod val="5000"/>
                  <a:lumOff val="95000"/>
                </a:schemeClr>
              </a:gs>
              <a:gs pos="39000">
                <a:schemeClr val="bg1"/>
              </a:gs>
              <a:gs pos="83000">
                <a:schemeClr val="accent6">
                  <a:lumMod val="60000"/>
                  <a:lumOff val="40000"/>
                </a:schemeClr>
              </a:gs>
              <a:gs pos="100000">
                <a:schemeClr val="accent6">
                  <a:lumMod val="20000"/>
                  <a:lumOff val="80000"/>
                </a:schemeClr>
              </a:gs>
            </a:gsLst>
            <a:lin ang="5400000" scaled="1"/>
          </a:gradFill>
        </p:spPr>
      </p:pic>
      <p:pic>
        <p:nvPicPr>
          <p:cNvPr id="5" name="Picture 4">
            <a:extLst>
              <a:ext uri="{FF2B5EF4-FFF2-40B4-BE49-F238E27FC236}">
                <a16:creationId xmlns:a16="http://schemas.microsoft.com/office/drawing/2014/main" id="{0D4C2D94-35D4-4842-BAC8-8F33A1998786}"/>
              </a:ext>
            </a:extLst>
          </p:cNvPr>
          <p:cNvPicPr>
            <a:picLocks noChangeAspect="1"/>
          </p:cNvPicPr>
          <p:nvPr/>
        </p:nvPicPr>
        <p:blipFill>
          <a:blip r:embed="rId4"/>
          <a:stretch>
            <a:fillRect/>
          </a:stretch>
        </p:blipFill>
        <p:spPr>
          <a:xfrm>
            <a:off x="1" y="0"/>
            <a:ext cx="2847371" cy="921167"/>
          </a:xfrm>
          <a:prstGeom prst="rect">
            <a:avLst/>
          </a:prstGeom>
          <a:ln>
            <a:noFill/>
          </a:ln>
          <a:effectLst>
            <a:softEdge rad="112500"/>
          </a:effectLst>
        </p:spPr>
      </p:pic>
      <p:sp>
        <p:nvSpPr>
          <p:cNvPr id="12" name="Title 1"/>
          <p:cNvSpPr txBox="1">
            <a:spLocks/>
          </p:cNvSpPr>
          <p:nvPr/>
        </p:nvSpPr>
        <p:spPr>
          <a:xfrm>
            <a:off x="0" y="2171922"/>
            <a:ext cx="8254538" cy="600075"/>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algn="l"/>
            <a:r>
              <a:rPr lang="en-US" dirty="0">
                <a:solidFill>
                  <a:schemeClr val="tx2"/>
                </a:solidFill>
                <a:latin typeface="+mn-lt"/>
                <a:ea typeface="Cambria Math" panose="02040503050406030204" pitchFamily="18" charset="0"/>
                <a:cs typeface="Dubai" panose="020B0503030403030204" pitchFamily="34" charset="-78"/>
              </a:rPr>
              <a:t>Performance Benchmarking Overview:</a:t>
            </a:r>
          </a:p>
        </p:txBody>
      </p:sp>
      <p:sp>
        <p:nvSpPr>
          <p:cNvPr id="6" name="Title 1">
            <a:extLst>
              <a:ext uri="{FF2B5EF4-FFF2-40B4-BE49-F238E27FC236}">
                <a16:creationId xmlns:a16="http://schemas.microsoft.com/office/drawing/2014/main" id="{0B115B94-F273-44C2-B62A-66DB387AFF6F}"/>
              </a:ext>
            </a:extLst>
          </p:cNvPr>
          <p:cNvSpPr txBox="1">
            <a:spLocks/>
          </p:cNvSpPr>
          <p:nvPr/>
        </p:nvSpPr>
        <p:spPr>
          <a:xfrm>
            <a:off x="31842" y="2828925"/>
            <a:ext cx="7352806" cy="19282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algn="l"/>
            <a:endParaRPr lang="en-US" dirty="0">
              <a:solidFill>
                <a:schemeClr val="tx2"/>
              </a:solidFill>
              <a:latin typeface="High Tower Text" panose="02040502050506030303" pitchFamily="18" charset="0"/>
              <a:ea typeface="Cambria Math" panose="02040503050406030204" pitchFamily="18" charset="0"/>
              <a:cs typeface="Dubai" panose="020B0503030403030204" pitchFamily="34" charset="-78"/>
            </a:endParaRPr>
          </a:p>
        </p:txBody>
      </p:sp>
      <p:sp>
        <p:nvSpPr>
          <p:cNvPr id="2" name="TextBox 1">
            <a:extLst>
              <a:ext uri="{FF2B5EF4-FFF2-40B4-BE49-F238E27FC236}">
                <a16:creationId xmlns:a16="http://schemas.microsoft.com/office/drawing/2014/main" id="{4FCA79CE-1959-4A56-BD2B-D6982379EDDF}"/>
              </a:ext>
            </a:extLst>
          </p:cNvPr>
          <p:cNvSpPr txBox="1"/>
          <p:nvPr/>
        </p:nvSpPr>
        <p:spPr>
          <a:xfrm>
            <a:off x="127322" y="3148312"/>
            <a:ext cx="11933498" cy="3539430"/>
          </a:xfrm>
          <a:prstGeom prst="rect">
            <a:avLst/>
          </a:prstGeom>
          <a:noFill/>
        </p:spPr>
        <p:txBody>
          <a:bodyPr wrap="square" rtlCol="0">
            <a:spAutoFit/>
          </a:bodyPr>
          <a:lstStyle/>
          <a:p>
            <a:r>
              <a:rPr lang="en-GB" sz="1400" dirty="0">
                <a:solidFill>
                  <a:schemeClr val="tx2"/>
                </a:solidFill>
              </a:rPr>
              <a:t>The following slides show the overview produced by Telos Analytics after conducting a Time &amp; Motion study. All data in this example is illustrative and not based on real individuals or tasks.</a:t>
            </a:r>
          </a:p>
          <a:p>
            <a:endParaRPr lang="en-GB" sz="1400" dirty="0">
              <a:solidFill>
                <a:schemeClr val="tx2"/>
              </a:solidFill>
            </a:endParaRPr>
          </a:p>
          <a:p>
            <a:r>
              <a:rPr lang="en-GB" sz="1400" dirty="0">
                <a:solidFill>
                  <a:schemeClr val="tx2"/>
                </a:solidFill>
              </a:rPr>
              <a:t>Key Metrics including:</a:t>
            </a:r>
          </a:p>
          <a:p>
            <a:pPr marL="800100" lvl="1" indent="-342900">
              <a:buFont typeface="+mj-lt"/>
              <a:buAutoNum type="arabicPeriod"/>
            </a:pPr>
            <a:r>
              <a:rPr lang="en-GB" sz="1400" dirty="0">
                <a:solidFill>
                  <a:schemeClr val="tx2"/>
                </a:solidFill>
              </a:rPr>
              <a:t>Number of tasks recorded</a:t>
            </a:r>
          </a:p>
          <a:p>
            <a:pPr marL="800100" lvl="1" indent="-342900">
              <a:buFont typeface="+mj-lt"/>
              <a:buAutoNum type="arabicPeriod"/>
            </a:pPr>
            <a:r>
              <a:rPr lang="en-GB" sz="1400" dirty="0">
                <a:solidFill>
                  <a:schemeClr val="tx2"/>
                </a:solidFill>
              </a:rPr>
              <a:t>Number of Individuals </a:t>
            </a:r>
          </a:p>
          <a:p>
            <a:pPr marL="800100" lvl="1" indent="-342900">
              <a:buFont typeface="+mj-lt"/>
              <a:buAutoNum type="arabicPeriod"/>
            </a:pPr>
            <a:r>
              <a:rPr lang="en-GB" sz="1400" dirty="0">
                <a:solidFill>
                  <a:schemeClr val="tx2"/>
                </a:solidFill>
              </a:rPr>
              <a:t>Number of Instances</a:t>
            </a:r>
          </a:p>
          <a:p>
            <a:pPr marL="800100" lvl="1" indent="-342900">
              <a:buFont typeface="+mj-lt"/>
              <a:buAutoNum type="arabicPeriod"/>
            </a:pPr>
            <a:r>
              <a:rPr lang="en-GB" sz="1400" dirty="0">
                <a:solidFill>
                  <a:schemeClr val="tx2"/>
                </a:solidFill>
              </a:rPr>
              <a:t>Min/Max/Avg. Steps</a:t>
            </a:r>
          </a:p>
          <a:p>
            <a:pPr marL="800100" lvl="1" indent="-342900">
              <a:buFont typeface="+mj-lt"/>
              <a:buAutoNum type="arabicPeriod"/>
            </a:pPr>
            <a:r>
              <a:rPr lang="en-GB" sz="1400" dirty="0">
                <a:solidFill>
                  <a:schemeClr val="tx2"/>
                </a:solidFill>
              </a:rPr>
              <a:t>Min/Max/Avg. Time</a:t>
            </a:r>
          </a:p>
          <a:p>
            <a:pPr lvl="1"/>
            <a:r>
              <a:rPr lang="en-GB" sz="1400" dirty="0">
                <a:solidFill>
                  <a:schemeClr val="tx2"/>
                </a:solidFill>
              </a:rPr>
              <a:t>As users interact these values will change to reflect the selection made</a:t>
            </a:r>
          </a:p>
          <a:p>
            <a:pPr marL="800100" lvl="1" indent="-342900">
              <a:buFont typeface="+mj-lt"/>
              <a:buAutoNum type="arabicPeriod"/>
            </a:pPr>
            <a:endParaRPr lang="en-GB" sz="1400" dirty="0">
              <a:solidFill>
                <a:schemeClr val="tx2"/>
              </a:solidFill>
            </a:endParaRPr>
          </a:p>
          <a:p>
            <a:r>
              <a:rPr lang="en-GB" sz="1400" dirty="0">
                <a:solidFill>
                  <a:schemeClr val="tx2"/>
                </a:solidFill>
              </a:rPr>
              <a:t>A Scatter Graph shows all tasks plotted by average time versus average steps. This allows the user to see which tasks take the most time and effort to complete. The size of the dots indicate how many instances have been recorded for each task. The bigger the dot the more instances have been recorded and the greater confidence we can have in the average. </a:t>
            </a:r>
          </a:p>
          <a:p>
            <a:endParaRPr lang="en-GB" sz="1400" dirty="0">
              <a:solidFill>
                <a:schemeClr val="tx2"/>
              </a:solidFill>
            </a:endParaRPr>
          </a:p>
          <a:p>
            <a:r>
              <a:rPr lang="en-GB" sz="1400" dirty="0">
                <a:solidFill>
                  <a:schemeClr val="tx2"/>
                </a:solidFill>
              </a:rPr>
              <a:t>The Scatter Graph has two additional levels of drill down which will be shown in the following slides</a:t>
            </a:r>
          </a:p>
        </p:txBody>
      </p:sp>
    </p:spTree>
    <p:extLst>
      <p:ext uri="{BB962C8B-B14F-4D97-AF65-F5344CB8AC3E}">
        <p14:creationId xmlns:p14="http://schemas.microsoft.com/office/powerpoint/2010/main" val="388504058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title="This slide contains the following visuals: All tasks by Time V Steps, Key Metrics, textbox, card. Please refer to the notes on this slide for details.">
            <a:extLst>
              <a:ext uri="{FF2B5EF4-FFF2-40B4-BE49-F238E27FC236}">
                <a16:creationId xmlns:a16="http://schemas.microsoft.com/office/drawing/2014/main" id="{1AC72411-37C3-478F-A6AD-4C220C18D2A3}"/>
              </a:ext>
            </a:extLst>
          </p:cNvPr>
          <p:cNvPicPr>
            <a:picLocks noChangeAspect="1"/>
          </p:cNvPicPr>
          <p:nvPr/>
        </p:nvPicPr>
        <p:blipFill>
          <a:blip r:embed="rId2"/>
          <a:stretch>
            <a:fillRect/>
          </a:stretch>
        </p:blipFill>
        <p:spPr>
          <a:xfrm>
            <a:off x="76200" y="0"/>
            <a:ext cx="12020550" cy="6858000"/>
          </a:xfrm>
          <a:prstGeom prst="rect">
            <a:avLst/>
          </a:prstGeom>
          <a:noFill/>
        </p:spPr>
      </p:pic>
      <p:sp>
        <p:nvSpPr>
          <p:cNvPr id="4" name="TextBox 3">
            <a:extLst>
              <a:ext uri="{FF2B5EF4-FFF2-40B4-BE49-F238E27FC236}">
                <a16:creationId xmlns:a16="http://schemas.microsoft.com/office/drawing/2014/main" id="{346C236C-8FC7-4B2B-AFAD-E21D2CCA92FF}"/>
              </a:ext>
            </a:extLst>
          </p:cNvPr>
          <p:cNvSpPr txBox="1"/>
          <p:nvPr/>
        </p:nvSpPr>
        <p:spPr>
          <a:xfrm>
            <a:off x="1744830" y="667870"/>
            <a:ext cx="6092143" cy="830997"/>
          </a:xfrm>
          <a:prstGeom prst="rect">
            <a:avLst/>
          </a:prstGeom>
          <a:solidFill>
            <a:schemeClr val="accent1">
              <a:lumMod val="20000"/>
              <a:lumOff val="80000"/>
            </a:schemeClr>
          </a:solidFill>
          <a:ln>
            <a:solidFill>
              <a:schemeClr val="tx1"/>
            </a:solidFill>
          </a:ln>
        </p:spPr>
        <p:txBody>
          <a:bodyPr wrap="square" rtlCol="0">
            <a:spAutoFit/>
          </a:bodyPr>
          <a:lstStyle/>
          <a:p>
            <a:r>
              <a:rPr lang="en-GB" sz="1200" dirty="0"/>
              <a:t>The original report without any filters applied. Note 15 tasks are mapped and 25 individuals have recorded data against these tasks.</a:t>
            </a:r>
          </a:p>
          <a:p>
            <a:endParaRPr lang="en-GB" sz="1200" dirty="0"/>
          </a:p>
          <a:p>
            <a:r>
              <a:rPr lang="en-GB" sz="1200" dirty="0"/>
              <a:t>The Scatter Graph below is divided into four quadrants using average lines. </a:t>
            </a:r>
          </a:p>
        </p:txBody>
      </p:sp>
      <p:sp>
        <p:nvSpPr>
          <p:cNvPr id="7" name="Oval 6">
            <a:extLst>
              <a:ext uri="{FF2B5EF4-FFF2-40B4-BE49-F238E27FC236}">
                <a16:creationId xmlns:a16="http://schemas.microsoft.com/office/drawing/2014/main" id="{C2D3BA14-1DC1-46AB-8B0A-7362C3035921}"/>
              </a:ext>
            </a:extLst>
          </p:cNvPr>
          <p:cNvSpPr/>
          <p:nvPr/>
        </p:nvSpPr>
        <p:spPr>
          <a:xfrm>
            <a:off x="7025833" y="127322"/>
            <a:ext cx="3298785" cy="76392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8" name="TextBox 7">
            <a:extLst>
              <a:ext uri="{FF2B5EF4-FFF2-40B4-BE49-F238E27FC236}">
                <a16:creationId xmlns:a16="http://schemas.microsoft.com/office/drawing/2014/main" id="{3979E8DE-41F7-46D7-AC7F-C19238F85025}"/>
              </a:ext>
            </a:extLst>
          </p:cNvPr>
          <p:cNvSpPr txBox="1"/>
          <p:nvPr/>
        </p:nvSpPr>
        <p:spPr>
          <a:xfrm>
            <a:off x="2728677" y="3336923"/>
            <a:ext cx="5108296" cy="1169551"/>
          </a:xfrm>
          <a:prstGeom prst="rect">
            <a:avLst/>
          </a:prstGeom>
          <a:solidFill>
            <a:schemeClr val="accent1">
              <a:lumMod val="20000"/>
              <a:lumOff val="80000"/>
            </a:schemeClr>
          </a:solidFill>
          <a:ln>
            <a:solidFill>
              <a:schemeClr val="tx1"/>
            </a:solidFill>
          </a:ln>
        </p:spPr>
        <p:txBody>
          <a:bodyPr wrap="square" rtlCol="0">
            <a:spAutoFit/>
          </a:bodyPr>
          <a:lstStyle>
            <a:defPPr>
              <a:defRPr lang="en-US"/>
            </a:defPPr>
          </a:lstStyle>
          <a:p>
            <a:r>
              <a:rPr lang="en-GB" sz="1200" dirty="0"/>
              <a:t>Pay Claim is the shortest task to compete. Audit 500+ takes the longest to complete. Surprisingly auditing 100-200 members takes longer than auditing 200 to 500 members.</a:t>
            </a:r>
          </a:p>
          <a:p>
            <a:endParaRPr lang="en-GB" sz="1000" dirty="0"/>
          </a:p>
          <a:p>
            <a:r>
              <a:rPr lang="en-GB" sz="1200" dirty="0"/>
              <a:t>Hover on the data points on the report to see the additional info shown in black boxes</a:t>
            </a:r>
          </a:p>
        </p:txBody>
      </p:sp>
      <p:pic>
        <p:nvPicPr>
          <p:cNvPr id="9" name="Picture 8">
            <a:extLst>
              <a:ext uri="{FF2B5EF4-FFF2-40B4-BE49-F238E27FC236}">
                <a16:creationId xmlns:a16="http://schemas.microsoft.com/office/drawing/2014/main" id="{38C52F67-3012-41D6-B269-175B985C3A62}"/>
              </a:ext>
            </a:extLst>
          </p:cNvPr>
          <p:cNvPicPr>
            <a:picLocks noChangeAspect="1"/>
          </p:cNvPicPr>
          <p:nvPr/>
        </p:nvPicPr>
        <p:blipFill>
          <a:blip r:embed="rId3"/>
          <a:stretch>
            <a:fillRect/>
          </a:stretch>
        </p:blipFill>
        <p:spPr>
          <a:xfrm>
            <a:off x="1629492" y="6081678"/>
            <a:ext cx="1613817" cy="668257"/>
          </a:xfrm>
          <a:prstGeom prst="rect">
            <a:avLst/>
          </a:prstGeom>
        </p:spPr>
      </p:pic>
      <p:pic>
        <p:nvPicPr>
          <p:cNvPr id="10" name="Picture 9">
            <a:extLst>
              <a:ext uri="{FF2B5EF4-FFF2-40B4-BE49-F238E27FC236}">
                <a16:creationId xmlns:a16="http://schemas.microsoft.com/office/drawing/2014/main" id="{529001F3-FDA2-491A-855D-B592BC80740A}"/>
              </a:ext>
            </a:extLst>
          </p:cNvPr>
          <p:cNvPicPr>
            <a:picLocks noChangeAspect="1"/>
          </p:cNvPicPr>
          <p:nvPr/>
        </p:nvPicPr>
        <p:blipFill>
          <a:blip r:embed="rId4"/>
          <a:stretch>
            <a:fillRect/>
          </a:stretch>
        </p:blipFill>
        <p:spPr>
          <a:xfrm>
            <a:off x="9411560" y="2875944"/>
            <a:ext cx="1709738" cy="6905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title="This slide contains the following visuals: All tasks by Time V Steps, Key Metrics, textbox, card. Please refer to the notes on this slide for details.">
            <a:extLst>
              <a:ext uri="{FF2B5EF4-FFF2-40B4-BE49-F238E27FC236}">
                <a16:creationId xmlns:a16="http://schemas.microsoft.com/office/drawing/2014/main" id="{F0F3D31F-3B0F-4758-8EFA-40CB34AE66DD}"/>
              </a:ext>
            </a:extLst>
          </p:cNvPr>
          <p:cNvPicPr>
            <a:picLocks noChangeAspect="1"/>
          </p:cNvPicPr>
          <p:nvPr/>
        </p:nvPicPr>
        <p:blipFill>
          <a:blip r:embed="rId2"/>
          <a:stretch>
            <a:fillRect/>
          </a:stretch>
        </p:blipFill>
        <p:spPr>
          <a:xfrm>
            <a:off x="76200" y="0"/>
            <a:ext cx="12020550" cy="6858000"/>
          </a:xfrm>
          <a:prstGeom prst="rect">
            <a:avLst/>
          </a:prstGeom>
          <a:noFill/>
        </p:spPr>
      </p:pic>
      <p:pic>
        <p:nvPicPr>
          <p:cNvPr id="2" name="Picture 1">
            <a:extLst>
              <a:ext uri="{FF2B5EF4-FFF2-40B4-BE49-F238E27FC236}">
                <a16:creationId xmlns:a16="http://schemas.microsoft.com/office/drawing/2014/main" id="{BFB87787-9E54-4E58-8F94-BEFEEFAE2DEF}"/>
              </a:ext>
            </a:extLst>
          </p:cNvPr>
          <p:cNvPicPr>
            <a:picLocks noChangeAspect="1"/>
          </p:cNvPicPr>
          <p:nvPr/>
        </p:nvPicPr>
        <p:blipFill>
          <a:blip r:embed="rId3"/>
          <a:stretch>
            <a:fillRect/>
          </a:stretch>
        </p:blipFill>
        <p:spPr>
          <a:xfrm>
            <a:off x="7924197" y="1969384"/>
            <a:ext cx="3867150" cy="419100"/>
          </a:xfrm>
          <a:prstGeom prst="rect">
            <a:avLst/>
          </a:prstGeom>
        </p:spPr>
      </p:pic>
      <p:sp>
        <p:nvSpPr>
          <p:cNvPr id="4" name="TextBox 3">
            <a:extLst>
              <a:ext uri="{FF2B5EF4-FFF2-40B4-BE49-F238E27FC236}">
                <a16:creationId xmlns:a16="http://schemas.microsoft.com/office/drawing/2014/main" id="{56D419F9-C5AE-4E10-8BF7-79E5A00BD374}"/>
              </a:ext>
            </a:extLst>
          </p:cNvPr>
          <p:cNvSpPr txBox="1"/>
          <p:nvPr/>
        </p:nvSpPr>
        <p:spPr>
          <a:xfrm>
            <a:off x="1454550" y="699616"/>
            <a:ext cx="6092143" cy="646331"/>
          </a:xfrm>
          <a:prstGeom prst="rect">
            <a:avLst/>
          </a:prstGeom>
          <a:solidFill>
            <a:schemeClr val="accent1">
              <a:lumMod val="20000"/>
              <a:lumOff val="80000"/>
            </a:schemeClr>
          </a:solidFill>
          <a:ln>
            <a:solidFill>
              <a:schemeClr val="tx1"/>
            </a:solidFill>
          </a:ln>
        </p:spPr>
        <p:txBody>
          <a:bodyPr wrap="square" rtlCol="0">
            <a:spAutoFit/>
          </a:bodyPr>
          <a:lstStyle/>
          <a:p>
            <a:r>
              <a:rPr lang="en-GB" sz="1200" dirty="0"/>
              <a:t>Report at first level of drill down. The task “</a:t>
            </a:r>
            <a:r>
              <a:rPr lang="en-GB" sz="1200" dirty="0" err="1"/>
              <a:t>Adhoc</a:t>
            </a:r>
            <a:r>
              <a:rPr lang="en-GB" sz="1200" dirty="0"/>
              <a:t>” has been selected. We can see that 15 individuals have completed this task. The dots are labelled with task name and then the initials of the individuals who have completed these tasks.</a:t>
            </a:r>
          </a:p>
        </p:txBody>
      </p:sp>
      <p:sp>
        <p:nvSpPr>
          <p:cNvPr id="5" name="TextBox 4">
            <a:extLst>
              <a:ext uri="{FF2B5EF4-FFF2-40B4-BE49-F238E27FC236}">
                <a16:creationId xmlns:a16="http://schemas.microsoft.com/office/drawing/2014/main" id="{C17F7E6D-8E06-407D-9EC6-B1424B829326}"/>
              </a:ext>
            </a:extLst>
          </p:cNvPr>
          <p:cNvSpPr txBox="1"/>
          <p:nvPr/>
        </p:nvSpPr>
        <p:spPr>
          <a:xfrm>
            <a:off x="5054883" y="1689361"/>
            <a:ext cx="3174718" cy="461665"/>
          </a:xfrm>
          <a:prstGeom prst="rect">
            <a:avLst/>
          </a:prstGeom>
          <a:solidFill>
            <a:schemeClr val="accent1">
              <a:lumMod val="20000"/>
              <a:lumOff val="80000"/>
            </a:schemeClr>
          </a:solidFill>
          <a:ln>
            <a:solidFill>
              <a:schemeClr val="tx1"/>
            </a:solidFill>
          </a:ln>
        </p:spPr>
        <p:txBody>
          <a:bodyPr wrap="square" rtlCol="0">
            <a:spAutoFit/>
          </a:bodyPr>
          <a:lstStyle/>
          <a:p>
            <a:r>
              <a:rPr lang="en-GB" sz="1200" dirty="0"/>
              <a:t>To drill down make sure this symbol is selected and click on a data point on the report.</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EC102A57-45C5-40BB-B3BC-7DB43186BAFB}"/>
                  </a:ext>
                </a:extLst>
              </p14:cNvPr>
              <p14:cNvContentPartPr/>
              <p14:nvPr/>
            </p14:nvContentPartPr>
            <p14:xfrm>
              <a:off x="8298761" y="1851863"/>
              <a:ext cx="243000" cy="191160"/>
            </p14:xfrm>
          </p:contentPart>
        </mc:Choice>
        <mc:Fallback xmlns="">
          <p:pic>
            <p:nvPicPr>
              <p:cNvPr id="6" name="Ink 5">
                <a:extLst>
                  <a:ext uri="{FF2B5EF4-FFF2-40B4-BE49-F238E27FC236}">
                    <a16:creationId xmlns:a16="http://schemas.microsoft.com/office/drawing/2014/main" id="{EC102A57-45C5-40BB-B3BC-7DB43186BAFB}"/>
                  </a:ext>
                </a:extLst>
              </p:cNvPr>
              <p:cNvPicPr/>
              <p:nvPr/>
            </p:nvPicPr>
            <p:blipFill>
              <a:blip r:embed="rId5"/>
              <a:stretch>
                <a:fillRect/>
              </a:stretch>
            </p:blipFill>
            <p:spPr>
              <a:xfrm>
                <a:off x="8289761" y="1842863"/>
                <a:ext cx="260640" cy="208800"/>
              </a:xfrm>
              <a:prstGeom prst="rect">
                <a:avLst/>
              </a:prstGeom>
            </p:spPr>
          </p:pic>
        </mc:Fallback>
      </mc:AlternateContent>
      <p:sp>
        <p:nvSpPr>
          <p:cNvPr id="23" name="TextBox 22">
            <a:extLst>
              <a:ext uri="{FF2B5EF4-FFF2-40B4-BE49-F238E27FC236}">
                <a16:creationId xmlns:a16="http://schemas.microsoft.com/office/drawing/2014/main" id="{55249CCB-D410-4113-A53A-B124139D681A}"/>
              </a:ext>
            </a:extLst>
          </p:cNvPr>
          <p:cNvSpPr txBox="1"/>
          <p:nvPr/>
        </p:nvSpPr>
        <p:spPr>
          <a:xfrm>
            <a:off x="565835" y="2427653"/>
            <a:ext cx="2238375" cy="1754326"/>
          </a:xfrm>
          <a:prstGeom prst="rect">
            <a:avLst/>
          </a:prstGeom>
          <a:solidFill>
            <a:schemeClr val="accent1">
              <a:lumMod val="20000"/>
              <a:lumOff val="80000"/>
            </a:schemeClr>
          </a:solidFill>
          <a:ln>
            <a:solidFill>
              <a:schemeClr val="tx1"/>
            </a:solidFill>
          </a:ln>
        </p:spPr>
        <p:txBody>
          <a:bodyPr wrap="square" rtlCol="0">
            <a:spAutoFit/>
          </a:bodyPr>
          <a:lstStyle>
            <a:defPPr>
              <a:defRPr lang="en-US"/>
            </a:defPPr>
            <a:lvl1pPr>
              <a:defRPr sz="1200"/>
            </a:lvl1pPr>
          </a:lstStyle>
          <a:p>
            <a:r>
              <a:rPr lang="en-GB" dirty="0"/>
              <a:t>This quadrant is the least favourable and indicates the individual is slow at completing the task. They have an above average time but below average steps to complete. Therefore their average step time is high. These individuals may be in need of additional training. </a:t>
            </a:r>
          </a:p>
        </p:txBody>
      </p:sp>
      <p:sp>
        <p:nvSpPr>
          <p:cNvPr id="24" name="TextBox 23">
            <a:extLst>
              <a:ext uri="{FF2B5EF4-FFF2-40B4-BE49-F238E27FC236}">
                <a16:creationId xmlns:a16="http://schemas.microsoft.com/office/drawing/2014/main" id="{E92F00C5-F62E-4B90-BAFA-43182575E5B8}"/>
              </a:ext>
            </a:extLst>
          </p:cNvPr>
          <p:cNvSpPr txBox="1"/>
          <p:nvPr/>
        </p:nvSpPr>
        <p:spPr>
          <a:xfrm>
            <a:off x="9857772" y="2533238"/>
            <a:ext cx="2238375" cy="1624900"/>
          </a:xfrm>
          <a:prstGeom prst="rect">
            <a:avLst/>
          </a:prstGeom>
          <a:solidFill>
            <a:schemeClr val="accent1">
              <a:lumMod val="20000"/>
              <a:lumOff val="80000"/>
            </a:schemeClr>
          </a:solidFill>
          <a:ln>
            <a:solidFill>
              <a:schemeClr val="tx1"/>
            </a:solidFill>
          </a:ln>
        </p:spPr>
        <p:txBody>
          <a:bodyPr wrap="square" rtlCol="0">
            <a:spAutoFit/>
          </a:bodyPr>
          <a:lstStyle/>
          <a:p>
            <a:r>
              <a:rPr lang="en-GB" sz="1200" dirty="0"/>
              <a:t>This quadrant represents the best area for improvement. They are generally slow at completing the task but this is (at least partially) due to elongating the process. If we can reduce the steps we should be able to reduce the time to complete.</a:t>
            </a:r>
          </a:p>
        </p:txBody>
      </p:sp>
      <p:sp>
        <p:nvSpPr>
          <p:cNvPr id="25" name="TextBox 24">
            <a:extLst>
              <a:ext uri="{FF2B5EF4-FFF2-40B4-BE49-F238E27FC236}">
                <a16:creationId xmlns:a16="http://schemas.microsoft.com/office/drawing/2014/main" id="{A0240502-59DA-437A-95C3-B79F0ECF56A3}"/>
              </a:ext>
            </a:extLst>
          </p:cNvPr>
          <p:cNvSpPr txBox="1"/>
          <p:nvPr/>
        </p:nvSpPr>
        <p:spPr>
          <a:xfrm>
            <a:off x="9595412" y="5283445"/>
            <a:ext cx="2689185" cy="1569660"/>
          </a:xfrm>
          <a:prstGeom prst="rect">
            <a:avLst/>
          </a:prstGeom>
          <a:solidFill>
            <a:schemeClr val="accent1">
              <a:lumMod val="20000"/>
              <a:lumOff val="80000"/>
            </a:schemeClr>
          </a:solidFill>
          <a:ln>
            <a:solidFill>
              <a:schemeClr val="tx1"/>
            </a:solidFill>
          </a:ln>
        </p:spPr>
        <p:txBody>
          <a:bodyPr wrap="square" rtlCol="0">
            <a:spAutoFit/>
          </a:bodyPr>
          <a:lstStyle>
            <a:defPPr>
              <a:defRPr lang="en-US"/>
            </a:defPPr>
            <a:lvl1pPr>
              <a:defRPr sz="1200"/>
            </a:lvl1pPr>
          </a:lstStyle>
          <a:p>
            <a:r>
              <a:rPr lang="en-GB" dirty="0"/>
              <a:t>This quadrant shows individuals who are quick to complete the task despite having above average steps. They have a very low average step time. The quality of the output should be examined for this quadrant. If the quality is good then reducing the steps will move these individuals towards top performers.</a:t>
            </a:r>
          </a:p>
        </p:txBody>
      </p:sp>
      <p:sp>
        <p:nvSpPr>
          <p:cNvPr id="26" name="TextBox 25">
            <a:extLst>
              <a:ext uri="{FF2B5EF4-FFF2-40B4-BE49-F238E27FC236}">
                <a16:creationId xmlns:a16="http://schemas.microsoft.com/office/drawing/2014/main" id="{030626C2-CF3D-4B0D-8700-8D075D142483}"/>
              </a:ext>
            </a:extLst>
          </p:cNvPr>
          <p:cNvSpPr txBox="1"/>
          <p:nvPr/>
        </p:nvSpPr>
        <p:spPr>
          <a:xfrm>
            <a:off x="565835" y="4934729"/>
            <a:ext cx="2238375" cy="1938992"/>
          </a:xfrm>
          <a:prstGeom prst="rect">
            <a:avLst/>
          </a:prstGeom>
          <a:solidFill>
            <a:schemeClr val="accent1">
              <a:lumMod val="20000"/>
              <a:lumOff val="80000"/>
            </a:schemeClr>
          </a:solidFill>
          <a:ln>
            <a:solidFill>
              <a:schemeClr val="tx1"/>
            </a:solidFill>
          </a:ln>
        </p:spPr>
        <p:txBody>
          <a:bodyPr wrap="square" rtlCol="0">
            <a:spAutoFit/>
          </a:bodyPr>
          <a:lstStyle>
            <a:defPPr>
              <a:defRPr lang="en-US"/>
            </a:defPPr>
            <a:lvl1pPr>
              <a:defRPr sz="1200"/>
            </a:lvl1pPr>
          </a:lstStyle>
          <a:p>
            <a:r>
              <a:rPr lang="en-GB" dirty="0"/>
              <a:t>This quadrant likely contains top performers and as such there is less opportunity for improvement. The process should be examined here to make sure there is no detrimental shortcutting.  If the process is sound, it should be used as a basis for ‘one best way’.</a:t>
            </a:r>
          </a:p>
        </p:txBody>
      </p:sp>
      <p:sp>
        <p:nvSpPr>
          <p:cNvPr id="28" name="Oval 27">
            <a:extLst>
              <a:ext uri="{FF2B5EF4-FFF2-40B4-BE49-F238E27FC236}">
                <a16:creationId xmlns:a16="http://schemas.microsoft.com/office/drawing/2014/main" id="{CAAA9BF4-D5BB-41FF-BE05-3A316EADE604}"/>
              </a:ext>
            </a:extLst>
          </p:cNvPr>
          <p:cNvSpPr/>
          <p:nvPr/>
        </p:nvSpPr>
        <p:spPr>
          <a:xfrm>
            <a:off x="7025833" y="127322"/>
            <a:ext cx="3298785" cy="76392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A059F7-98D9-494E-8FF2-20B8866A8FCB}"/>
              </a:ext>
            </a:extLst>
          </p:cNvPr>
          <p:cNvPicPr>
            <a:picLocks noChangeAspect="1"/>
          </p:cNvPicPr>
          <p:nvPr/>
        </p:nvPicPr>
        <p:blipFill>
          <a:blip r:embed="rId2"/>
          <a:stretch>
            <a:fillRect/>
          </a:stretch>
        </p:blipFill>
        <p:spPr>
          <a:xfrm>
            <a:off x="4762" y="42862"/>
            <a:ext cx="12182475" cy="6772275"/>
          </a:xfrm>
          <a:prstGeom prst="rect">
            <a:avLst/>
          </a:prstGeom>
        </p:spPr>
      </p:pic>
      <p:sp>
        <p:nvSpPr>
          <p:cNvPr id="5" name="TextBox 4">
            <a:extLst>
              <a:ext uri="{FF2B5EF4-FFF2-40B4-BE49-F238E27FC236}">
                <a16:creationId xmlns:a16="http://schemas.microsoft.com/office/drawing/2014/main" id="{6CDAC529-6CAB-4708-B542-B4B1AD480D22}"/>
              </a:ext>
            </a:extLst>
          </p:cNvPr>
          <p:cNvSpPr txBox="1"/>
          <p:nvPr/>
        </p:nvSpPr>
        <p:spPr>
          <a:xfrm>
            <a:off x="1342664" y="699616"/>
            <a:ext cx="6204030" cy="830997"/>
          </a:xfrm>
          <a:prstGeom prst="rect">
            <a:avLst/>
          </a:prstGeom>
          <a:solidFill>
            <a:schemeClr val="accent1">
              <a:lumMod val="20000"/>
              <a:lumOff val="80000"/>
            </a:schemeClr>
          </a:solidFill>
          <a:ln>
            <a:solidFill>
              <a:schemeClr val="tx1"/>
            </a:solidFill>
          </a:ln>
        </p:spPr>
        <p:txBody>
          <a:bodyPr wrap="square" rtlCol="0">
            <a:spAutoFit/>
          </a:bodyPr>
          <a:lstStyle/>
          <a:p>
            <a:r>
              <a:rPr lang="en-GB" sz="1200" dirty="0"/>
              <a:t>Report at second level of drill down. The task “</a:t>
            </a:r>
            <a:r>
              <a:rPr lang="en-GB" sz="1200" dirty="0" err="1"/>
              <a:t>Adhoc</a:t>
            </a:r>
            <a:r>
              <a:rPr lang="en-GB" sz="1200" dirty="0"/>
              <a:t>” was selected then the ID “LP”. What we are seeing is the 51 instances that LP recorded for the task “</a:t>
            </a:r>
            <a:r>
              <a:rPr lang="en-GB" sz="1200" dirty="0" err="1"/>
              <a:t>Adhoc</a:t>
            </a:r>
            <a:r>
              <a:rPr lang="en-GB" sz="1200" dirty="0"/>
              <a:t>”. We can see the Key Metrics now have changed to reflect this. The dots are labelled with the task name, initials of the individual and the unique record id.</a:t>
            </a:r>
          </a:p>
        </p:txBody>
      </p:sp>
      <p:sp>
        <p:nvSpPr>
          <p:cNvPr id="2" name="TextBox 1">
            <a:extLst>
              <a:ext uri="{FF2B5EF4-FFF2-40B4-BE49-F238E27FC236}">
                <a16:creationId xmlns:a16="http://schemas.microsoft.com/office/drawing/2014/main" id="{36145937-4CB8-40BA-BA00-162E21CA0181}"/>
              </a:ext>
            </a:extLst>
          </p:cNvPr>
          <p:cNvSpPr txBox="1"/>
          <p:nvPr/>
        </p:nvSpPr>
        <p:spPr>
          <a:xfrm>
            <a:off x="8137002" y="3616311"/>
            <a:ext cx="3055717" cy="830997"/>
          </a:xfrm>
          <a:prstGeom prst="rect">
            <a:avLst/>
          </a:prstGeom>
          <a:solidFill>
            <a:schemeClr val="accent1">
              <a:lumMod val="20000"/>
              <a:lumOff val="80000"/>
            </a:schemeClr>
          </a:solidFill>
          <a:ln>
            <a:solidFill>
              <a:schemeClr val="tx1"/>
            </a:solidFill>
          </a:ln>
        </p:spPr>
        <p:txBody>
          <a:bodyPr wrap="square" rtlCol="0">
            <a:spAutoFit/>
          </a:bodyPr>
          <a:lstStyle/>
          <a:p>
            <a:r>
              <a:rPr lang="en-GB" sz="1200" dirty="0"/>
              <a:t>We have two outliers here. Using the record ID we can go back to the original recording and check its validity to include or exclude as is relevant.</a:t>
            </a:r>
          </a:p>
        </p:txBody>
      </p:sp>
      <p:sp>
        <p:nvSpPr>
          <p:cNvPr id="15" name="Oval 14">
            <a:extLst>
              <a:ext uri="{FF2B5EF4-FFF2-40B4-BE49-F238E27FC236}">
                <a16:creationId xmlns:a16="http://schemas.microsoft.com/office/drawing/2014/main" id="{89C844CA-1FF4-4D72-8367-3AB9FE72BEEB}"/>
              </a:ext>
            </a:extLst>
          </p:cNvPr>
          <p:cNvSpPr/>
          <p:nvPr/>
        </p:nvSpPr>
        <p:spPr>
          <a:xfrm>
            <a:off x="7870785" y="2028464"/>
            <a:ext cx="3588152" cy="4653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B413B95-5AC5-4F0F-845D-AA0AFCF233B2}"/>
              </a:ext>
            </a:extLst>
          </p:cNvPr>
          <p:cNvSpPr/>
          <p:nvPr/>
        </p:nvSpPr>
        <p:spPr>
          <a:xfrm>
            <a:off x="6910220" y="-112121"/>
            <a:ext cx="3298785" cy="76392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2" y="0"/>
            <a:ext cx="12192000" cy="6918952"/>
          </a:xfrm>
          <a:prstGeom prst="rect">
            <a:avLst/>
          </a:prstGeom>
          <a:gradFill>
            <a:gsLst>
              <a:gs pos="79000">
                <a:schemeClr val="accent6">
                  <a:lumMod val="20000"/>
                  <a:lumOff val="80000"/>
                </a:schemeClr>
              </a:gs>
              <a:gs pos="40000">
                <a:schemeClr val="accent1">
                  <a:lumMod val="20000"/>
                  <a:lumOff val="80000"/>
                </a:schemeClr>
              </a:gs>
              <a:gs pos="16000">
                <a:schemeClr val="bg1"/>
              </a:gs>
              <a:gs pos="0">
                <a:schemeClr val="accent1">
                  <a:lumMod val="5000"/>
                  <a:lumOff val="95000"/>
                </a:schemeClr>
              </a:gs>
              <a:gs pos="39000">
                <a:schemeClr val="bg1"/>
              </a:gs>
              <a:gs pos="83000">
                <a:schemeClr val="accent6">
                  <a:lumMod val="60000"/>
                  <a:lumOff val="40000"/>
                </a:schemeClr>
              </a:gs>
              <a:gs pos="100000">
                <a:schemeClr val="accent6">
                  <a:lumMod val="20000"/>
                  <a:lumOff val="80000"/>
                </a:schemeClr>
              </a:gs>
            </a:gsLst>
            <a:lin ang="5400000" scaled="1"/>
          </a:gradFill>
        </p:spPr>
      </p:pic>
      <p:pic>
        <p:nvPicPr>
          <p:cNvPr id="5" name="Picture 4">
            <a:extLst>
              <a:ext uri="{FF2B5EF4-FFF2-40B4-BE49-F238E27FC236}">
                <a16:creationId xmlns:a16="http://schemas.microsoft.com/office/drawing/2014/main" id="{0D4C2D94-35D4-4842-BAC8-8F33A1998786}"/>
              </a:ext>
            </a:extLst>
          </p:cNvPr>
          <p:cNvPicPr>
            <a:picLocks noChangeAspect="1"/>
          </p:cNvPicPr>
          <p:nvPr/>
        </p:nvPicPr>
        <p:blipFill>
          <a:blip r:embed="rId3"/>
          <a:stretch>
            <a:fillRect/>
          </a:stretch>
        </p:blipFill>
        <p:spPr>
          <a:xfrm>
            <a:off x="1" y="0"/>
            <a:ext cx="2847371" cy="921167"/>
          </a:xfrm>
          <a:prstGeom prst="rect">
            <a:avLst/>
          </a:prstGeom>
          <a:ln>
            <a:noFill/>
          </a:ln>
          <a:effectLst>
            <a:softEdge rad="112500"/>
          </a:effectLst>
        </p:spPr>
      </p:pic>
      <p:sp>
        <p:nvSpPr>
          <p:cNvPr id="12" name="Title 1"/>
          <p:cNvSpPr txBox="1">
            <a:spLocks/>
          </p:cNvSpPr>
          <p:nvPr/>
        </p:nvSpPr>
        <p:spPr>
          <a:xfrm>
            <a:off x="0" y="2171922"/>
            <a:ext cx="6314017" cy="6000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algn="l"/>
            <a:r>
              <a:rPr lang="en-US" dirty="0">
                <a:solidFill>
                  <a:schemeClr val="tx2"/>
                </a:solidFill>
                <a:latin typeface="+mn-lt"/>
                <a:ea typeface="Cambria Math" panose="02040503050406030204" pitchFamily="18" charset="0"/>
                <a:cs typeface="Dubai" panose="020B0503030403030204" pitchFamily="34" charset="-78"/>
              </a:rPr>
              <a:t>Task Analysis:</a:t>
            </a:r>
          </a:p>
        </p:txBody>
      </p:sp>
      <p:sp>
        <p:nvSpPr>
          <p:cNvPr id="6" name="Title 1">
            <a:extLst>
              <a:ext uri="{FF2B5EF4-FFF2-40B4-BE49-F238E27FC236}">
                <a16:creationId xmlns:a16="http://schemas.microsoft.com/office/drawing/2014/main" id="{0B115B94-F273-44C2-B62A-66DB387AFF6F}"/>
              </a:ext>
            </a:extLst>
          </p:cNvPr>
          <p:cNvSpPr txBox="1">
            <a:spLocks/>
          </p:cNvSpPr>
          <p:nvPr/>
        </p:nvSpPr>
        <p:spPr>
          <a:xfrm>
            <a:off x="31842" y="2828925"/>
            <a:ext cx="7352806" cy="19282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algn="l"/>
            <a:endParaRPr lang="en-US" dirty="0">
              <a:solidFill>
                <a:schemeClr val="tx2"/>
              </a:solidFill>
              <a:latin typeface="High Tower Text" panose="02040502050506030303" pitchFamily="18" charset="0"/>
              <a:ea typeface="Cambria Math" panose="02040503050406030204" pitchFamily="18" charset="0"/>
              <a:cs typeface="Dubai" panose="020B0503030403030204" pitchFamily="34" charset="-78"/>
            </a:endParaRPr>
          </a:p>
        </p:txBody>
      </p:sp>
      <p:sp>
        <p:nvSpPr>
          <p:cNvPr id="2" name="TextBox 1">
            <a:extLst>
              <a:ext uri="{FF2B5EF4-FFF2-40B4-BE49-F238E27FC236}">
                <a16:creationId xmlns:a16="http://schemas.microsoft.com/office/drawing/2014/main" id="{4FCA79CE-1959-4A56-BD2B-D6982379EDDF}"/>
              </a:ext>
            </a:extLst>
          </p:cNvPr>
          <p:cNvSpPr txBox="1"/>
          <p:nvPr/>
        </p:nvSpPr>
        <p:spPr>
          <a:xfrm>
            <a:off x="127322" y="3148312"/>
            <a:ext cx="11933498" cy="2031325"/>
          </a:xfrm>
          <a:prstGeom prst="rect">
            <a:avLst/>
          </a:prstGeom>
          <a:noFill/>
        </p:spPr>
        <p:txBody>
          <a:bodyPr wrap="square" rtlCol="0">
            <a:spAutoFit/>
          </a:bodyPr>
          <a:lstStyle/>
          <a:p>
            <a:r>
              <a:rPr lang="en-GB" sz="1400" dirty="0">
                <a:solidFill>
                  <a:schemeClr val="tx2"/>
                </a:solidFill>
              </a:rPr>
              <a:t>The following slides shows the Task Analysis produced when Telos Analytics conducts a Time &amp; Motion study. All data in this example is illustrative and not based on real individuals or tasks.</a:t>
            </a:r>
          </a:p>
          <a:p>
            <a:endParaRPr lang="en-GB" sz="1400" dirty="0">
              <a:solidFill>
                <a:schemeClr val="tx2"/>
              </a:solidFill>
            </a:endParaRPr>
          </a:p>
          <a:p>
            <a:r>
              <a:rPr lang="en-GB" sz="1400" dirty="0">
                <a:solidFill>
                  <a:schemeClr val="tx2"/>
                </a:solidFill>
              </a:rPr>
              <a:t>Report includes:</a:t>
            </a:r>
          </a:p>
          <a:p>
            <a:pPr marL="800100" lvl="1" indent="-342900">
              <a:buFont typeface="+mj-lt"/>
              <a:buAutoNum type="arabicPeriod"/>
            </a:pPr>
            <a:r>
              <a:rPr lang="en-GB" sz="1400" dirty="0">
                <a:solidFill>
                  <a:schemeClr val="tx2"/>
                </a:solidFill>
              </a:rPr>
              <a:t>Key Metrics to match overview</a:t>
            </a:r>
          </a:p>
          <a:p>
            <a:pPr marL="800100" lvl="1" indent="-342900">
              <a:buFont typeface="+mj-lt"/>
              <a:buAutoNum type="arabicPeriod"/>
            </a:pPr>
            <a:r>
              <a:rPr lang="en-GB" sz="1400" dirty="0">
                <a:solidFill>
                  <a:schemeClr val="tx2"/>
                </a:solidFill>
              </a:rPr>
              <a:t>Task Slicer – Showing number of individuals and instances complete</a:t>
            </a:r>
          </a:p>
          <a:p>
            <a:pPr marL="800100" lvl="1" indent="-342900">
              <a:buFont typeface="+mj-lt"/>
              <a:buAutoNum type="arabicPeriod"/>
            </a:pPr>
            <a:r>
              <a:rPr lang="en-GB" sz="1400" dirty="0">
                <a:solidFill>
                  <a:schemeClr val="tx2"/>
                </a:solidFill>
              </a:rPr>
              <a:t>Scatter Graph showing individuals plotted by average time versus average steps</a:t>
            </a:r>
          </a:p>
          <a:p>
            <a:pPr marL="800100" lvl="1" indent="-342900">
              <a:buFont typeface="+mj-lt"/>
              <a:buAutoNum type="arabicPeriod"/>
            </a:pPr>
            <a:r>
              <a:rPr lang="en-GB" sz="1400" dirty="0">
                <a:solidFill>
                  <a:schemeClr val="tx2"/>
                </a:solidFill>
              </a:rPr>
              <a:t>Line and clustered column chart showing how individuals Rank on tasks and how many tasks they have completed</a:t>
            </a:r>
          </a:p>
          <a:p>
            <a:pPr marL="800100" lvl="1" indent="-342900">
              <a:buFont typeface="+mj-lt"/>
              <a:buAutoNum type="arabicPeriod"/>
            </a:pPr>
            <a:endParaRPr lang="en-GB" sz="1400" dirty="0">
              <a:solidFill>
                <a:schemeClr val="tx2"/>
              </a:solidFill>
            </a:endParaRPr>
          </a:p>
        </p:txBody>
      </p:sp>
    </p:spTree>
    <p:extLst>
      <p:ext uri="{BB962C8B-B14F-4D97-AF65-F5344CB8AC3E}">
        <p14:creationId xmlns:p14="http://schemas.microsoft.com/office/powerpoint/2010/main" val="233048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a:extLst>
              <a:ext uri="{FF2B5EF4-FFF2-40B4-BE49-F238E27FC236}">
                <a16:creationId xmlns:a16="http://schemas.microsoft.com/office/drawing/2014/main" id="{3C046BCB-8A5F-4715-9316-6289567A492A}"/>
              </a:ext>
            </a:extLst>
          </p:cNvPr>
          <p:cNvPicPr>
            <a:picLocks noChangeAspect="1"/>
          </p:cNvPicPr>
          <p:nvPr/>
        </p:nvPicPr>
        <p:blipFill>
          <a:blip r:embed="rId2"/>
          <a:stretch>
            <a:fillRect/>
          </a:stretch>
        </p:blipFill>
        <p:spPr>
          <a:xfrm>
            <a:off x="0" y="0"/>
            <a:ext cx="12192000" cy="6858000"/>
          </a:xfrm>
          <a:prstGeom prst="rect">
            <a:avLst/>
          </a:prstGeom>
          <a:noFill/>
        </p:spPr>
      </p:pic>
      <p:sp>
        <p:nvSpPr>
          <p:cNvPr id="4" name="TextBox 3">
            <a:extLst>
              <a:ext uri="{FF2B5EF4-FFF2-40B4-BE49-F238E27FC236}">
                <a16:creationId xmlns:a16="http://schemas.microsoft.com/office/drawing/2014/main" id="{027980B2-4970-46A2-B11F-43D3DE00CD3D}"/>
              </a:ext>
            </a:extLst>
          </p:cNvPr>
          <p:cNvSpPr txBox="1"/>
          <p:nvPr/>
        </p:nvSpPr>
        <p:spPr>
          <a:xfrm>
            <a:off x="76201" y="5479960"/>
            <a:ext cx="3650848" cy="276999"/>
          </a:xfrm>
          <a:prstGeom prst="rect">
            <a:avLst/>
          </a:prstGeom>
          <a:solidFill>
            <a:schemeClr val="accent1">
              <a:lumMod val="20000"/>
              <a:lumOff val="80000"/>
            </a:schemeClr>
          </a:solidFill>
          <a:ln>
            <a:solidFill>
              <a:schemeClr val="tx1"/>
            </a:solidFill>
          </a:ln>
        </p:spPr>
        <p:txBody>
          <a:bodyPr wrap="square" rtlCol="0">
            <a:spAutoFit/>
          </a:bodyPr>
          <a:lstStyle/>
          <a:p>
            <a:r>
              <a:rPr lang="en-GB" sz="1200" dirty="0"/>
              <a:t>The original report with no selections made.</a:t>
            </a:r>
          </a:p>
        </p:txBody>
      </p:sp>
      <p:sp>
        <p:nvSpPr>
          <p:cNvPr id="5" name="Oval 4">
            <a:extLst>
              <a:ext uri="{FF2B5EF4-FFF2-40B4-BE49-F238E27FC236}">
                <a16:creationId xmlns:a16="http://schemas.microsoft.com/office/drawing/2014/main" id="{B0E1054C-6E99-40BC-888D-74381CEC1943}"/>
              </a:ext>
            </a:extLst>
          </p:cNvPr>
          <p:cNvSpPr/>
          <p:nvPr/>
        </p:nvSpPr>
        <p:spPr>
          <a:xfrm>
            <a:off x="0" y="92598"/>
            <a:ext cx="2465408" cy="76392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pic>
        <p:nvPicPr>
          <p:cNvPr id="2" name="Picture 1">
            <a:extLst>
              <a:ext uri="{FF2B5EF4-FFF2-40B4-BE49-F238E27FC236}">
                <a16:creationId xmlns:a16="http://schemas.microsoft.com/office/drawing/2014/main" id="{72501049-30BD-4157-9948-12541E893B13}"/>
              </a:ext>
            </a:extLst>
          </p:cNvPr>
          <p:cNvPicPr>
            <a:picLocks noChangeAspect="1"/>
          </p:cNvPicPr>
          <p:nvPr/>
        </p:nvPicPr>
        <p:blipFill>
          <a:blip r:embed="rId3"/>
          <a:stretch>
            <a:fillRect/>
          </a:stretch>
        </p:blipFill>
        <p:spPr>
          <a:xfrm>
            <a:off x="4207458" y="5603983"/>
            <a:ext cx="1147763" cy="571500"/>
          </a:xfrm>
          <a:prstGeom prst="rect">
            <a:avLst/>
          </a:prstGeom>
        </p:spPr>
      </p:pic>
      <p:pic>
        <p:nvPicPr>
          <p:cNvPr id="6" name="Picture 5">
            <a:extLst>
              <a:ext uri="{FF2B5EF4-FFF2-40B4-BE49-F238E27FC236}">
                <a16:creationId xmlns:a16="http://schemas.microsoft.com/office/drawing/2014/main" id="{B5162F4A-3109-47CD-A60F-4B82217725DC}"/>
              </a:ext>
            </a:extLst>
          </p:cNvPr>
          <p:cNvPicPr>
            <a:picLocks noChangeAspect="1"/>
          </p:cNvPicPr>
          <p:nvPr/>
        </p:nvPicPr>
        <p:blipFill>
          <a:blip r:embed="rId4"/>
          <a:stretch>
            <a:fillRect/>
          </a:stretch>
        </p:blipFill>
        <p:spPr>
          <a:xfrm>
            <a:off x="10853737" y="5603983"/>
            <a:ext cx="1166813" cy="576263"/>
          </a:xfrm>
          <a:prstGeom prst="rect">
            <a:avLst/>
          </a:prstGeom>
        </p:spPr>
      </p:pic>
      <p:sp>
        <p:nvSpPr>
          <p:cNvPr id="8" name="TextBox 7">
            <a:extLst>
              <a:ext uri="{FF2B5EF4-FFF2-40B4-BE49-F238E27FC236}">
                <a16:creationId xmlns:a16="http://schemas.microsoft.com/office/drawing/2014/main" id="{2DD1E4DF-F98A-4B1D-A8F2-E16FC5632998}"/>
              </a:ext>
            </a:extLst>
          </p:cNvPr>
          <p:cNvSpPr txBox="1"/>
          <p:nvPr/>
        </p:nvSpPr>
        <p:spPr>
          <a:xfrm>
            <a:off x="5842322" y="4220249"/>
            <a:ext cx="3650848" cy="1200329"/>
          </a:xfrm>
          <a:prstGeom prst="rect">
            <a:avLst/>
          </a:prstGeom>
          <a:solidFill>
            <a:schemeClr val="accent1">
              <a:lumMod val="20000"/>
              <a:lumOff val="80000"/>
            </a:schemeClr>
          </a:solidFill>
          <a:ln>
            <a:solidFill>
              <a:schemeClr val="tx1"/>
            </a:solidFill>
          </a:ln>
        </p:spPr>
        <p:txBody>
          <a:bodyPr wrap="square" rtlCol="0">
            <a:spAutoFit/>
          </a:bodyPr>
          <a:lstStyle/>
          <a:p>
            <a:r>
              <a:rPr lang="en-GB" sz="1200" dirty="0"/>
              <a:t>RT has the highest (worst) overall ranking with an average ranking of 9.5 for the tasks they have completed. RT has only completed 2 tasks so could improve as they complete more tasks. LN has the best overall ranking but has only completed 6 of the 14 tasks.</a:t>
            </a:r>
          </a:p>
        </p:txBody>
      </p:sp>
      <p:sp>
        <p:nvSpPr>
          <p:cNvPr id="9" name="TextBox 8">
            <a:extLst>
              <a:ext uri="{FF2B5EF4-FFF2-40B4-BE49-F238E27FC236}">
                <a16:creationId xmlns:a16="http://schemas.microsoft.com/office/drawing/2014/main" id="{4E857C06-4AD5-481B-8B63-F2D0F1E2C2CA}"/>
              </a:ext>
            </a:extLst>
          </p:cNvPr>
          <p:cNvSpPr txBox="1"/>
          <p:nvPr/>
        </p:nvSpPr>
        <p:spPr>
          <a:xfrm>
            <a:off x="6513655" y="666820"/>
            <a:ext cx="3650848" cy="461665"/>
          </a:xfrm>
          <a:prstGeom prst="rect">
            <a:avLst/>
          </a:prstGeom>
          <a:solidFill>
            <a:schemeClr val="accent1">
              <a:lumMod val="20000"/>
              <a:lumOff val="80000"/>
            </a:schemeClr>
          </a:solidFill>
          <a:ln>
            <a:solidFill>
              <a:schemeClr val="tx1"/>
            </a:solidFill>
          </a:ln>
        </p:spPr>
        <p:txBody>
          <a:bodyPr wrap="square" rtlCol="0">
            <a:spAutoFit/>
          </a:bodyPr>
          <a:lstStyle/>
          <a:p>
            <a:r>
              <a:rPr lang="en-GB" sz="1200" dirty="0"/>
              <a:t>This shows the overall position for each individual for all tasks.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a:extLst>
              <a:ext uri="{FF2B5EF4-FFF2-40B4-BE49-F238E27FC236}">
                <a16:creationId xmlns:a16="http://schemas.microsoft.com/office/drawing/2014/main" id="{37E9A42C-A5C1-4856-97BD-F5A51BFE12D3}"/>
              </a:ext>
            </a:extLst>
          </p:cNvPr>
          <p:cNvPicPr>
            <a:picLocks noChangeAspect="1"/>
          </p:cNvPicPr>
          <p:nvPr/>
        </p:nvPicPr>
        <p:blipFill>
          <a:blip r:embed="rId2"/>
          <a:stretch>
            <a:fillRect/>
          </a:stretch>
        </p:blipFill>
        <p:spPr>
          <a:xfrm>
            <a:off x="76200" y="0"/>
            <a:ext cx="12020550" cy="6858000"/>
          </a:xfrm>
          <a:prstGeom prst="rect">
            <a:avLst/>
          </a:prstGeom>
          <a:noFill/>
        </p:spPr>
      </p:pic>
      <p:sp>
        <p:nvSpPr>
          <p:cNvPr id="7" name="TextBox 6">
            <a:extLst>
              <a:ext uri="{FF2B5EF4-FFF2-40B4-BE49-F238E27FC236}">
                <a16:creationId xmlns:a16="http://schemas.microsoft.com/office/drawing/2014/main" id="{24CD56FA-8994-4E1B-A6AA-AA26D1435B8A}"/>
              </a:ext>
            </a:extLst>
          </p:cNvPr>
          <p:cNvSpPr txBox="1"/>
          <p:nvPr/>
        </p:nvSpPr>
        <p:spPr>
          <a:xfrm>
            <a:off x="85725" y="1780401"/>
            <a:ext cx="3460830" cy="276999"/>
          </a:xfrm>
          <a:prstGeom prst="rect">
            <a:avLst/>
          </a:prstGeom>
          <a:solidFill>
            <a:schemeClr val="accent1">
              <a:lumMod val="20000"/>
              <a:lumOff val="80000"/>
            </a:schemeClr>
          </a:solidFill>
          <a:ln>
            <a:solidFill>
              <a:schemeClr val="tx1"/>
            </a:solidFill>
          </a:ln>
        </p:spPr>
        <p:txBody>
          <a:bodyPr wrap="square" rtlCol="0">
            <a:spAutoFit/>
          </a:bodyPr>
          <a:lstStyle/>
          <a:p>
            <a:r>
              <a:rPr lang="en-GB" sz="1200" dirty="0"/>
              <a:t>Slicer has been used to select “</a:t>
            </a:r>
            <a:r>
              <a:rPr lang="en-GB" sz="1200" dirty="0" err="1"/>
              <a:t>Adhoc</a:t>
            </a:r>
            <a:r>
              <a:rPr lang="en-GB" sz="1200" dirty="0"/>
              <a:t>”</a:t>
            </a:r>
          </a:p>
        </p:txBody>
      </p:sp>
      <p:sp>
        <p:nvSpPr>
          <p:cNvPr id="8" name="TextBox 7">
            <a:extLst>
              <a:ext uri="{FF2B5EF4-FFF2-40B4-BE49-F238E27FC236}">
                <a16:creationId xmlns:a16="http://schemas.microsoft.com/office/drawing/2014/main" id="{2119BC2E-2DE8-42E2-A214-D929939E9E5A}"/>
              </a:ext>
            </a:extLst>
          </p:cNvPr>
          <p:cNvSpPr txBox="1"/>
          <p:nvPr/>
        </p:nvSpPr>
        <p:spPr>
          <a:xfrm>
            <a:off x="8352099" y="3824780"/>
            <a:ext cx="3650848" cy="1384995"/>
          </a:xfrm>
          <a:prstGeom prst="rect">
            <a:avLst/>
          </a:prstGeom>
          <a:solidFill>
            <a:schemeClr val="accent1">
              <a:lumMod val="20000"/>
              <a:lumOff val="80000"/>
            </a:schemeClr>
          </a:solidFill>
          <a:ln>
            <a:solidFill>
              <a:schemeClr val="tx1"/>
            </a:solidFill>
          </a:ln>
        </p:spPr>
        <p:txBody>
          <a:bodyPr wrap="square" rtlCol="0">
            <a:spAutoFit/>
          </a:bodyPr>
          <a:lstStyle/>
          <a:p>
            <a:r>
              <a:rPr lang="en-GB" sz="1200" dirty="0"/>
              <a:t>The dark lines show how individuals rank for the value selected in the slicer (</a:t>
            </a:r>
            <a:r>
              <a:rPr lang="en-GB" sz="1200" dirty="0" err="1"/>
              <a:t>Adhoc</a:t>
            </a:r>
            <a:r>
              <a:rPr lang="en-GB" sz="1200" dirty="0"/>
              <a:t>). The fainter lines show overall rank for all tasks. If the dark lines are longer, it indicates one of the weaker tasks for the individual. Shorter dark lines mean a strong task for the individual. If no dark line present the individual has not completed the task.</a:t>
            </a:r>
          </a:p>
        </p:txBody>
      </p:sp>
      <p:sp>
        <p:nvSpPr>
          <p:cNvPr id="9" name="TextBox 8">
            <a:extLst>
              <a:ext uri="{FF2B5EF4-FFF2-40B4-BE49-F238E27FC236}">
                <a16:creationId xmlns:a16="http://schemas.microsoft.com/office/drawing/2014/main" id="{92A7030D-65B9-4CEC-BE23-CDEA9197B742}"/>
              </a:ext>
            </a:extLst>
          </p:cNvPr>
          <p:cNvSpPr txBox="1"/>
          <p:nvPr/>
        </p:nvSpPr>
        <p:spPr>
          <a:xfrm>
            <a:off x="4772025" y="719951"/>
            <a:ext cx="3460830" cy="461665"/>
          </a:xfrm>
          <a:prstGeom prst="rect">
            <a:avLst/>
          </a:prstGeom>
          <a:solidFill>
            <a:schemeClr val="accent1">
              <a:lumMod val="20000"/>
              <a:lumOff val="80000"/>
            </a:schemeClr>
          </a:solidFill>
          <a:ln>
            <a:solidFill>
              <a:schemeClr val="tx1"/>
            </a:solidFill>
          </a:ln>
        </p:spPr>
        <p:txBody>
          <a:bodyPr wrap="square" rtlCol="0">
            <a:spAutoFit/>
          </a:bodyPr>
          <a:lstStyle/>
          <a:p>
            <a:r>
              <a:rPr lang="en-GB" sz="1200" dirty="0"/>
              <a:t>The data for this visualisation has been sliced to “</a:t>
            </a:r>
            <a:r>
              <a:rPr lang="en-GB" sz="1200" dirty="0" err="1"/>
              <a:t>Adhoc</a:t>
            </a:r>
            <a:r>
              <a:rPr lang="en-GB" sz="1200" dirty="0"/>
              <a:t>”</a:t>
            </a:r>
          </a:p>
        </p:txBody>
      </p:sp>
    </p:spTree>
    <p:extLst>
      <p:ext uri="{BB962C8B-B14F-4D97-AF65-F5344CB8AC3E}">
        <p14:creationId xmlns:p14="http://schemas.microsoft.com/office/powerpoint/2010/main" val="381978211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1644</TotalTime>
  <Words>1796</Words>
  <Application>Microsoft Office PowerPoint</Application>
  <PresentationFormat>Widescreen</PresentationFormat>
  <Paragraphs>110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High Tower Text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Lawrence Neale</cp:lastModifiedBy>
  <cp:revision>47</cp:revision>
  <cp:lastPrinted>2020-05-13T20:03:14Z</cp:lastPrinted>
  <dcterms:created xsi:type="dcterms:W3CDTF">2016-09-04T11:54:55Z</dcterms:created>
  <dcterms:modified xsi:type="dcterms:W3CDTF">2021-11-28T15:02:44Z</dcterms:modified>
</cp:coreProperties>
</file>